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  <p:sldMasterId id="2147483674" r:id="rId3"/>
    <p:sldMasterId id="2147483686" r:id="rId4"/>
  </p:sldMasterIdLst>
  <p:notesMasterIdLst>
    <p:notesMasterId r:id="rId47"/>
  </p:notesMasterIdLst>
  <p:handoutMasterIdLst>
    <p:handoutMasterId r:id="rId48"/>
  </p:handoutMasterIdLst>
  <p:sldIdLst>
    <p:sldId id="377" r:id="rId5"/>
    <p:sldId id="477" r:id="rId6"/>
    <p:sldId id="464" r:id="rId7"/>
    <p:sldId id="465" r:id="rId8"/>
    <p:sldId id="466" r:id="rId9"/>
    <p:sldId id="476" r:id="rId10"/>
    <p:sldId id="467" r:id="rId11"/>
    <p:sldId id="470" r:id="rId12"/>
    <p:sldId id="472" r:id="rId13"/>
    <p:sldId id="471" r:id="rId14"/>
    <p:sldId id="504" r:id="rId15"/>
    <p:sldId id="475" r:id="rId16"/>
    <p:sldId id="474" r:id="rId17"/>
    <p:sldId id="473" r:id="rId18"/>
    <p:sldId id="478" r:id="rId19"/>
    <p:sldId id="492" r:id="rId20"/>
    <p:sldId id="493" r:id="rId21"/>
    <p:sldId id="481" r:id="rId22"/>
    <p:sldId id="494" r:id="rId23"/>
    <p:sldId id="498" r:id="rId24"/>
    <p:sldId id="505" r:id="rId25"/>
    <p:sldId id="506" r:id="rId26"/>
    <p:sldId id="495" r:id="rId27"/>
    <p:sldId id="499" r:id="rId28"/>
    <p:sldId id="500" r:id="rId29"/>
    <p:sldId id="501" r:id="rId30"/>
    <p:sldId id="496" r:id="rId31"/>
    <p:sldId id="497" r:id="rId32"/>
    <p:sldId id="502" r:id="rId33"/>
    <p:sldId id="507" r:id="rId34"/>
    <p:sldId id="479" r:id="rId35"/>
    <p:sldId id="484" r:id="rId36"/>
    <p:sldId id="482" r:id="rId37"/>
    <p:sldId id="480" r:id="rId38"/>
    <p:sldId id="488" r:id="rId39"/>
    <p:sldId id="483" r:id="rId40"/>
    <p:sldId id="485" r:id="rId41"/>
    <p:sldId id="486" r:id="rId42"/>
    <p:sldId id="487" r:id="rId43"/>
    <p:sldId id="490" r:id="rId44"/>
    <p:sldId id="503" r:id="rId45"/>
    <p:sldId id="508" r:id="rId46"/>
  </p:sldIdLst>
  <p:sldSz cx="10080625" cy="7559675"/>
  <p:notesSz cx="6797675" cy="987266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431800" indent="-2159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647700" indent="-2159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863600" indent="-2159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1079500" indent="-2159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modifyVerifier cryptProviderType="rsaAES" cryptAlgorithmClass="hash" cryptAlgorithmType="typeAny" cryptAlgorithmSid="14" spinCount="100000" saltData="56euZq7ZCDmEw9LayXxbWg==" hashData="6UtrITRwGFe+MiOowB5K3ihqErv9KmTlDgIHQLSY/QW7nm+3QmjmE6N8aCp8BGhgGO/VUs3QOvm4ot2vDO0AW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59" userDrawn="1">
          <p15:clr>
            <a:srgbClr val="A4A3A4"/>
          </p15:clr>
        </p15:guide>
        <p15:guide id="2" pos="19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3399FF"/>
    <a:srgbClr val="FF9999"/>
    <a:srgbClr val="009900"/>
    <a:srgbClr val="66FF33"/>
    <a:srgbClr val="FFFF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2" autoAdjust="0"/>
    <p:restoredTop sz="94660"/>
  </p:normalViewPr>
  <p:slideViewPr>
    <p:cSldViewPr>
      <p:cViewPr varScale="1">
        <p:scale>
          <a:sx n="64" d="100"/>
          <a:sy n="64" d="100"/>
        </p:scale>
        <p:origin x="474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958" y="72"/>
      </p:cViewPr>
      <p:guideLst>
        <p:guide orient="horz" pos="2659"/>
        <p:guide pos="19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b="1" i="0" baseline="0" dirty="0" smtClean="0">
                <a:solidFill>
                  <a:schemeClr val="accent1">
                    <a:lumMod val="75000"/>
                  </a:schemeClr>
                </a:solidFill>
              </a:rPr>
              <a:t>egzamin ósmoklasisty</a:t>
            </a:r>
            <a:endParaRPr lang="pl-PL" b="1" i="0" baseline="0" dirty="0">
              <a:solidFill>
                <a:schemeClr val="accent1">
                  <a:lumMod val="7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7.5493230430844604E-2"/>
          <c:y val="0.10131843002837296"/>
          <c:w val="0.78065812683690239"/>
          <c:h val="0.7727292109944787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liczba punktów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099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Arkusz1!$A$2:$A$4</c:f>
              <c:strCache>
                <c:ptCount val="3"/>
                <c:pt idx="0">
                  <c:v>język polski</c:v>
                </c:pt>
                <c:pt idx="1">
                  <c:v>matematyka</c:v>
                </c:pt>
                <c:pt idx="2">
                  <c:v>język obcy</c:v>
                </c:pt>
              </c:strCache>
            </c:strRef>
          </c:cat>
          <c:val>
            <c:numRef>
              <c:f>Arkusz1!$B$2:$B$4</c:f>
              <c:numCache>
                <c:formatCode>General</c:formatCode>
                <c:ptCount val="3"/>
                <c:pt idx="0">
                  <c:v>35</c:v>
                </c:pt>
                <c:pt idx="1">
                  <c:v>35</c:v>
                </c:pt>
                <c:pt idx="2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25144616"/>
        <c:axId val="210664000"/>
      </c:barChart>
      <c:catAx>
        <c:axId val="525144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10664000"/>
        <c:crosses val="autoZero"/>
        <c:auto val="1"/>
        <c:lblAlgn val="ctr"/>
        <c:lblOffset val="100"/>
        <c:noMultiLvlLbl val="0"/>
      </c:catAx>
      <c:valAx>
        <c:axId val="210664000"/>
        <c:scaling>
          <c:orientation val="minMax"/>
          <c:max val="4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25144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rgbClr val="0000FF"/>
                </a:solidFill>
                <a:latin typeface="+mn-lt"/>
                <a:ea typeface="+mn-ea"/>
                <a:cs typeface="+mn-cs"/>
              </a:defRPr>
            </a:pPr>
            <a:r>
              <a:rPr lang="pl-PL" b="1" i="0" baseline="0" dirty="0" smtClean="0">
                <a:solidFill>
                  <a:srgbClr val="0000FF"/>
                </a:solidFill>
              </a:rPr>
              <a:t>świadectwo ukończenia SP</a:t>
            </a:r>
            <a:endParaRPr lang="pl-PL" b="1" i="0" baseline="0" dirty="0">
              <a:solidFill>
                <a:srgbClr val="0000FF"/>
              </a:solidFill>
            </a:endParaRPr>
          </a:p>
        </c:rich>
      </c:tx>
      <c:layout>
        <c:manualLayout>
          <c:xMode val="edge"/>
          <c:yMode val="edge"/>
          <c:x val="0.24585987735780035"/>
          <c:y val="1.4440433212996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0000FF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liczba punktów</c:v>
                </c:pt>
              </c:strCache>
            </c:strRef>
          </c:tx>
          <c:spPr>
            <a:solidFill>
              <a:srgbClr val="3399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Arkusz1!$A$2:$A$8</c:f>
              <c:strCache>
                <c:ptCount val="7"/>
                <c:pt idx="0">
                  <c:v>język polski</c:v>
                </c:pt>
                <c:pt idx="1">
                  <c:v>matematyka</c:v>
                </c:pt>
                <c:pt idx="2">
                  <c:v>przedmiot 3</c:v>
                </c:pt>
                <c:pt idx="3">
                  <c:v>przedmiot 4</c:v>
                </c:pt>
                <c:pt idx="4">
                  <c:v>wyróżnienie</c:v>
                </c:pt>
                <c:pt idx="5">
                  <c:v>konkursy</c:v>
                </c:pt>
                <c:pt idx="6">
                  <c:v>wolontariat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18</c:v>
                </c:pt>
                <c:pt idx="1">
                  <c:v>18</c:v>
                </c:pt>
                <c:pt idx="2">
                  <c:v>18</c:v>
                </c:pt>
                <c:pt idx="3">
                  <c:v>18</c:v>
                </c:pt>
                <c:pt idx="4">
                  <c:v>7</c:v>
                </c:pt>
                <c:pt idx="5">
                  <c:v>18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664392"/>
        <c:axId val="210663608"/>
      </c:barChart>
      <c:catAx>
        <c:axId val="210664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10663608"/>
        <c:crosses val="autoZero"/>
        <c:auto val="1"/>
        <c:lblAlgn val="ctr"/>
        <c:lblOffset val="100"/>
        <c:noMultiLvlLbl val="0"/>
      </c:catAx>
      <c:valAx>
        <c:axId val="210663608"/>
        <c:scaling>
          <c:orientation val="minMax"/>
          <c:max val="4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10664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DF696C-3B57-492B-9941-854159E88667}" type="datetimeFigureOut">
              <a:rPr lang="pl-PL" smtClean="0"/>
              <a:pPr/>
              <a:t>2023-03-29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376899"/>
            <a:ext cx="2946400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376899"/>
            <a:ext cx="2946400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87216-2FAA-4A73-A9B1-C71B52230AB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600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28688" y="749300"/>
            <a:ext cx="4937125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689238"/>
            <a:ext cx="5437188" cy="44413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1" y="0"/>
            <a:ext cx="2949575" cy="4926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663310" algn="l"/>
                <a:tab pos="1326619" algn="l"/>
                <a:tab pos="1989929" algn="l"/>
                <a:tab pos="2653238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46514" y="0"/>
            <a:ext cx="2949575" cy="4926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663310" algn="l"/>
                <a:tab pos="1326619" algn="l"/>
                <a:tab pos="1989929" algn="l"/>
                <a:tab pos="2653238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1" y="9378477"/>
            <a:ext cx="2949575" cy="4926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663310" algn="l"/>
                <a:tab pos="1326619" algn="l"/>
                <a:tab pos="1989929" algn="l"/>
                <a:tab pos="2653238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3846514" y="9378477"/>
            <a:ext cx="2949575" cy="49260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661988" algn="l"/>
                <a:tab pos="1325563" algn="l"/>
                <a:tab pos="1989138" algn="l"/>
                <a:tab pos="2652713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471C8C81-B0CC-4D76-A490-ACFCE7AAB2F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32983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Przypominam </a:t>
            </a:r>
            <a:r>
              <a:rPr lang="pl-PL" baseline="0" dirty="0" smtClean="0"/>
              <a:t>art. 307 ustawy Przepisy wprowadzające ustawę – Prawo oświatowe (Dz. U. z 2017 r. poz. 60), wszelkie czynności podjęte przed dniem 1 września 2017 r. na podstawie zmienianych ustaw Karta Nauczyciela i Ustawa o Systemie Oświaty, w brzmieniu dotychczasowym pozostają w mocy.  Czynności podejmowane na rok szkolny 2017/2018 i następne lata szkolne dotyczące organizowania i prowadzenia kształcenia, wychowania i opieki oraz realizowania zadań oświatowych w tych latach szkolnych podejmowane są w oparciu o ustawę Prawo oświatowe oraz ustaw KN i </a:t>
            </a:r>
            <a:r>
              <a:rPr lang="pl-PL" baseline="0" dirty="0" err="1" smtClean="0"/>
              <a:t>UoSO</a:t>
            </a:r>
            <a:r>
              <a:rPr lang="pl-PL" baseline="0" dirty="0" smtClean="0"/>
              <a:t> w brzmieniu nadanym ustawą Przepisy wprowadzające ustawę – Po, a także zgodnie z przepisami wydanymi na podstawie tych ustaw, o </a:t>
            </a:r>
            <a:r>
              <a:rPr lang="pl-PL" baseline="0" dirty="0" err="1" smtClean="0"/>
              <a:t>ie</a:t>
            </a:r>
            <a:r>
              <a:rPr lang="pl-PL" baseline="0" dirty="0" smtClean="0"/>
              <a:t> przepisy szczegółowe nie stanowią inaczej.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471C8C81-B0CC-4D76-A490-ACFCE7AAB2FB}" type="slidenum">
              <a:rPr lang="pl-PL" altLang="pl-PL" smtClean="0"/>
              <a:pPr/>
              <a:t>1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37084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471C8C81-B0CC-4D76-A490-ACFCE7AAB2FB}" type="slidenum">
              <a:rPr lang="pl-PL" altLang="pl-PL" smtClean="0"/>
              <a:pPr/>
              <a:t>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3463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471C8C81-B0CC-4D76-A490-ACFCE7AAB2FB}" type="slidenum">
              <a:rPr lang="pl-PL" altLang="pl-PL" smtClean="0"/>
              <a:pPr/>
              <a:t>14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96270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7D6A6B-3B15-4E4E-BEF6-D6940C58618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9897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BB46B3-3C0F-4681-8AD0-871950E5E52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72321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C0CFD8-5DBD-4C35-BE89-58E1F1FE33E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5650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47C65A-8145-414B-9517-40B68895D20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37612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D1511-71CE-423B-A525-BBF20B8E0EDC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34945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FC05A2-BCD9-41CE-B292-53E8325329F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78235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86B806-7CE9-4A0E-B51D-6BA623A2FD8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5448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106B0E-E6E3-4EE4-951F-E154DAAD7D5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95276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dirty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795FB8-9F14-4477-8B05-3EC89F77A6B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08744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723503-3C47-4B33-9350-8A79811C857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2066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9F5288-CB7C-45E5-AFAB-435C0397A48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97543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2025156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264731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300" y="4857792"/>
            <a:ext cx="8568531" cy="1501435"/>
          </a:xfrm>
        </p:spPr>
        <p:txBody>
          <a:bodyPr/>
          <a:lstStyle>
            <a:lvl1pPr algn="l">
              <a:defRPr sz="4409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300" y="3204114"/>
            <a:ext cx="8568531" cy="1653678"/>
          </a:xfrm>
        </p:spPr>
        <p:txBody>
          <a:bodyPr anchor="b"/>
          <a:lstStyle>
            <a:lvl1pPr marL="0" indent="0">
              <a:buNone/>
              <a:defRPr sz="2205">
                <a:latin typeface="Calibri" panose="020F0502020204030204" pitchFamily="34" charset="0"/>
              </a:defRPr>
            </a:lvl1pPr>
            <a:lvl2pPr marL="503972" indent="0">
              <a:buNone/>
              <a:defRPr sz="1984"/>
            </a:lvl2pPr>
            <a:lvl3pPr marL="1007943" indent="0">
              <a:buNone/>
              <a:defRPr sz="1764"/>
            </a:lvl3pPr>
            <a:lvl4pPr marL="1511915" indent="0">
              <a:buNone/>
              <a:defRPr sz="1543"/>
            </a:lvl4pPr>
            <a:lvl5pPr marL="2015886" indent="0">
              <a:buNone/>
              <a:defRPr sz="1543"/>
            </a:lvl5pPr>
            <a:lvl6pPr marL="2519858" indent="0">
              <a:buNone/>
              <a:defRPr sz="1543"/>
            </a:lvl6pPr>
            <a:lvl7pPr marL="3023829" indent="0">
              <a:buNone/>
              <a:defRPr sz="1543"/>
            </a:lvl7pPr>
            <a:lvl8pPr marL="3527801" indent="0">
              <a:buNone/>
              <a:defRPr sz="1543"/>
            </a:lvl8pPr>
            <a:lvl9pPr marL="4031772" indent="0">
              <a:buNone/>
              <a:defRPr sz="1543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564338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764" y="2668636"/>
            <a:ext cx="4678039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3813" y="2668636"/>
            <a:ext cx="4679790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538051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2984667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031137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41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2" y="300987"/>
            <a:ext cx="3316456" cy="1280945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245" y="300988"/>
            <a:ext cx="5635349" cy="6451973"/>
          </a:xfrm>
        </p:spPr>
        <p:txBody>
          <a:bodyPr/>
          <a:lstStyle>
            <a:lvl1pPr>
              <a:defRPr sz="3527">
                <a:latin typeface="Calibri" panose="020F0502020204030204" pitchFamily="34" charset="0"/>
              </a:defRPr>
            </a:lvl1pPr>
            <a:lvl2pPr>
              <a:defRPr sz="3086">
                <a:latin typeface="Calibri" panose="020F0502020204030204" pitchFamily="34" charset="0"/>
              </a:defRPr>
            </a:lvl2pPr>
            <a:lvl3pPr>
              <a:defRPr sz="2646">
                <a:latin typeface="Calibri" panose="020F0502020204030204" pitchFamily="34" charset="0"/>
              </a:defRPr>
            </a:lvl3pPr>
            <a:lvl4pPr>
              <a:defRPr sz="2205">
                <a:latin typeface="Calibri" panose="020F0502020204030204" pitchFamily="34" charset="0"/>
              </a:defRPr>
            </a:lvl4pPr>
            <a:lvl5pPr>
              <a:defRPr sz="2205">
                <a:latin typeface="Calibri" panose="020F0502020204030204" pitchFamily="34" charset="0"/>
              </a:defRPr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032" y="1581933"/>
            <a:ext cx="3316456" cy="5171028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3487953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27">
                <a:latin typeface="Calibri" panose="020F0502020204030204" pitchFamily="34" charset="0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6783320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266047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59207" y="922211"/>
            <a:ext cx="2387148" cy="6191234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97763" y="922211"/>
            <a:ext cx="6993434" cy="6191234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5638394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85111" y="922212"/>
            <a:ext cx="7961244" cy="15084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197763" y="2668636"/>
            <a:ext cx="9525840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pPr lvl="0"/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27214455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85111" y="922212"/>
            <a:ext cx="7961244" cy="15084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197764" y="2668636"/>
            <a:ext cx="4678039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3813" y="2668636"/>
            <a:ext cx="4679790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733571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28004969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8359311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300" y="4857792"/>
            <a:ext cx="8568531" cy="1501435"/>
          </a:xfrm>
        </p:spPr>
        <p:txBody>
          <a:bodyPr/>
          <a:lstStyle>
            <a:lvl1pPr algn="l">
              <a:defRPr sz="4409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300" y="3204114"/>
            <a:ext cx="8568531" cy="1653678"/>
          </a:xfrm>
        </p:spPr>
        <p:txBody>
          <a:bodyPr anchor="b"/>
          <a:lstStyle>
            <a:lvl1pPr marL="0" indent="0">
              <a:buNone/>
              <a:defRPr sz="2205">
                <a:latin typeface="Calibri" panose="020F0502020204030204" pitchFamily="34" charset="0"/>
              </a:defRPr>
            </a:lvl1pPr>
            <a:lvl2pPr marL="503972" indent="0">
              <a:buNone/>
              <a:defRPr sz="1984"/>
            </a:lvl2pPr>
            <a:lvl3pPr marL="1007943" indent="0">
              <a:buNone/>
              <a:defRPr sz="1764"/>
            </a:lvl3pPr>
            <a:lvl4pPr marL="1511915" indent="0">
              <a:buNone/>
              <a:defRPr sz="1543"/>
            </a:lvl4pPr>
            <a:lvl5pPr marL="2015886" indent="0">
              <a:buNone/>
              <a:defRPr sz="1543"/>
            </a:lvl5pPr>
            <a:lvl6pPr marL="2519858" indent="0">
              <a:buNone/>
              <a:defRPr sz="1543"/>
            </a:lvl6pPr>
            <a:lvl7pPr marL="3023829" indent="0">
              <a:buNone/>
              <a:defRPr sz="1543"/>
            </a:lvl7pPr>
            <a:lvl8pPr marL="3527801" indent="0">
              <a:buNone/>
              <a:defRPr sz="1543"/>
            </a:lvl8pPr>
            <a:lvl9pPr marL="4031772" indent="0">
              <a:buNone/>
              <a:defRPr sz="1543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1795295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764" y="2668636"/>
            <a:ext cx="4678039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3813" y="2668636"/>
            <a:ext cx="4679790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7242844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4877929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3012414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91937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2" y="300987"/>
            <a:ext cx="3316456" cy="1280945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245" y="300988"/>
            <a:ext cx="5635349" cy="6451973"/>
          </a:xfrm>
        </p:spPr>
        <p:txBody>
          <a:bodyPr/>
          <a:lstStyle>
            <a:lvl1pPr>
              <a:defRPr sz="3527">
                <a:latin typeface="Calibri" panose="020F0502020204030204" pitchFamily="34" charset="0"/>
              </a:defRPr>
            </a:lvl1pPr>
            <a:lvl2pPr>
              <a:defRPr sz="3086">
                <a:latin typeface="Calibri" panose="020F0502020204030204" pitchFamily="34" charset="0"/>
              </a:defRPr>
            </a:lvl2pPr>
            <a:lvl3pPr>
              <a:defRPr sz="2646">
                <a:latin typeface="Calibri" panose="020F0502020204030204" pitchFamily="34" charset="0"/>
              </a:defRPr>
            </a:lvl3pPr>
            <a:lvl4pPr>
              <a:defRPr sz="2205">
                <a:latin typeface="Calibri" panose="020F0502020204030204" pitchFamily="34" charset="0"/>
              </a:defRPr>
            </a:lvl4pPr>
            <a:lvl5pPr>
              <a:defRPr sz="2205">
                <a:latin typeface="Calibri" panose="020F0502020204030204" pitchFamily="34" charset="0"/>
              </a:defRPr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032" y="1581933"/>
            <a:ext cx="3316456" cy="5171028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4829402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27">
                <a:latin typeface="Calibri" panose="020F0502020204030204" pitchFamily="34" charset="0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6910454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1818671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59207" y="922211"/>
            <a:ext cx="2387148" cy="6191234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97763" y="922211"/>
            <a:ext cx="6993434" cy="6191234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1116999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38417855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3779195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300" y="4857792"/>
            <a:ext cx="8568531" cy="1501435"/>
          </a:xfrm>
        </p:spPr>
        <p:txBody>
          <a:bodyPr/>
          <a:lstStyle>
            <a:lvl1pPr algn="l">
              <a:defRPr sz="4409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300" y="3204114"/>
            <a:ext cx="8568531" cy="1653678"/>
          </a:xfrm>
        </p:spPr>
        <p:txBody>
          <a:bodyPr anchor="b"/>
          <a:lstStyle>
            <a:lvl1pPr marL="0" indent="0">
              <a:buNone/>
              <a:defRPr sz="2205">
                <a:latin typeface="Calibri" panose="020F0502020204030204" pitchFamily="34" charset="0"/>
              </a:defRPr>
            </a:lvl1pPr>
            <a:lvl2pPr marL="503972" indent="0">
              <a:buNone/>
              <a:defRPr sz="1984"/>
            </a:lvl2pPr>
            <a:lvl3pPr marL="1007943" indent="0">
              <a:buNone/>
              <a:defRPr sz="1764"/>
            </a:lvl3pPr>
            <a:lvl4pPr marL="1511915" indent="0">
              <a:buNone/>
              <a:defRPr sz="1543"/>
            </a:lvl4pPr>
            <a:lvl5pPr marL="2015886" indent="0">
              <a:buNone/>
              <a:defRPr sz="1543"/>
            </a:lvl5pPr>
            <a:lvl6pPr marL="2519858" indent="0">
              <a:buNone/>
              <a:defRPr sz="1543"/>
            </a:lvl6pPr>
            <a:lvl7pPr marL="3023829" indent="0">
              <a:buNone/>
              <a:defRPr sz="1543"/>
            </a:lvl7pPr>
            <a:lvl8pPr marL="3527801" indent="0">
              <a:buNone/>
              <a:defRPr sz="1543"/>
            </a:lvl8pPr>
            <a:lvl9pPr marL="4031772" indent="0">
              <a:buNone/>
              <a:defRPr sz="1543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42565948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764" y="2668636"/>
            <a:ext cx="4678039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3813" y="2668636"/>
            <a:ext cx="4679790" cy="4444809"/>
          </a:xfrm>
        </p:spPr>
        <p:txBody>
          <a:bodyPr/>
          <a:lstStyle>
            <a:lvl1pPr>
              <a:defRPr sz="3086">
                <a:latin typeface="Calibri" panose="020F0502020204030204" pitchFamily="34" charset="0"/>
              </a:defRPr>
            </a:lvl1pPr>
            <a:lvl2pPr>
              <a:defRPr sz="2646">
                <a:latin typeface="Calibri" panose="020F0502020204030204" pitchFamily="34" charset="0"/>
              </a:defRPr>
            </a:lvl2pPr>
            <a:lvl3pPr>
              <a:defRPr sz="2205">
                <a:latin typeface="Calibri" panose="020F0502020204030204" pitchFamily="34" charset="0"/>
              </a:defRPr>
            </a:lvl3pPr>
            <a:lvl4pPr>
              <a:defRPr sz="1984">
                <a:latin typeface="Calibri" panose="020F0502020204030204" pitchFamily="34" charset="0"/>
              </a:defRPr>
            </a:lvl4pPr>
            <a:lvl5pPr>
              <a:defRPr sz="1984">
                <a:latin typeface="Calibri" panose="020F0502020204030204" pitchFamily="34" charset="0"/>
              </a:defRPr>
            </a:lvl5pPr>
            <a:lvl6pPr>
              <a:defRPr sz="1984"/>
            </a:lvl6pPr>
            <a:lvl7pPr>
              <a:defRPr sz="1984"/>
            </a:lvl7pPr>
            <a:lvl8pPr>
              <a:defRPr sz="1984"/>
            </a:lvl8pPr>
            <a:lvl9pPr>
              <a:defRPr sz="198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898232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/>
          <a:lstStyle>
            <a:lvl1pPr marL="0" indent="0">
              <a:buNone/>
              <a:defRPr sz="2646" b="1">
                <a:latin typeface="Calibri" panose="020F0502020204030204" pitchFamily="34" charset="0"/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46">
                <a:latin typeface="Calibri" panose="020F0502020204030204" pitchFamily="34" charset="0"/>
              </a:defRPr>
            </a:lvl1pPr>
            <a:lvl2pPr>
              <a:defRPr sz="2205">
                <a:latin typeface="Calibri" panose="020F0502020204030204" pitchFamily="34" charset="0"/>
              </a:defRPr>
            </a:lvl2pPr>
            <a:lvl3pPr>
              <a:defRPr sz="1984">
                <a:latin typeface="Calibri" panose="020F0502020204030204" pitchFamily="34" charset="0"/>
              </a:defRPr>
            </a:lvl3pPr>
            <a:lvl4pPr>
              <a:defRPr sz="1764">
                <a:latin typeface="Calibri" panose="020F0502020204030204" pitchFamily="34" charset="0"/>
              </a:defRPr>
            </a:lvl4pPr>
            <a:lvl5pPr>
              <a:defRPr sz="1764">
                <a:latin typeface="Calibri" panose="020F0502020204030204" pitchFamily="34" charset="0"/>
              </a:defRPr>
            </a:lvl5pPr>
            <a:lvl6pPr>
              <a:defRPr sz="1764"/>
            </a:lvl6pPr>
            <a:lvl7pPr>
              <a:defRPr sz="1764"/>
            </a:lvl7pPr>
            <a:lvl8pPr>
              <a:defRPr sz="1764"/>
            </a:lvl8pPr>
            <a:lvl9pPr>
              <a:defRPr sz="1764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9697657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2053179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0999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2" y="300987"/>
            <a:ext cx="3316456" cy="1280945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245" y="300988"/>
            <a:ext cx="5635349" cy="6451973"/>
          </a:xfrm>
        </p:spPr>
        <p:txBody>
          <a:bodyPr/>
          <a:lstStyle>
            <a:lvl1pPr>
              <a:defRPr sz="3527">
                <a:latin typeface="Calibri" panose="020F0502020204030204" pitchFamily="34" charset="0"/>
              </a:defRPr>
            </a:lvl1pPr>
            <a:lvl2pPr>
              <a:defRPr sz="3086">
                <a:latin typeface="Calibri" panose="020F0502020204030204" pitchFamily="34" charset="0"/>
              </a:defRPr>
            </a:lvl2pPr>
            <a:lvl3pPr>
              <a:defRPr sz="2646">
                <a:latin typeface="Calibri" panose="020F0502020204030204" pitchFamily="34" charset="0"/>
              </a:defRPr>
            </a:lvl3pPr>
            <a:lvl4pPr>
              <a:defRPr sz="2205">
                <a:latin typeface="Calibri" panose="020F0502020204030204" pitchFamily="34" charset="0"/>
              </a:defRPr>
            </a:lvl4pPr>
            <a:lvl5pPr>
              <a:defRPr sz="2205">
                <a:latin typeface="Calibri" panose="020F0502020204030204" pitchFamily="34" charset="0"/>
              </a:defRPr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032" y="1581933"/>
            <a:ext cx="3316456" cy="5171028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49387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5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27">
                <a:latin typeface="Calibri" panose="020F0502020204030204" pitchFamily="34" charset="0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pPr lvl="0"/>
            <a:endParaRPr lang="pl-PL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43">
                <a:latin typeface="Calibri" panose="020F0502020204030204" pitchFamily="34" charset="0"/>
              </a:defRPr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0500726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62441743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59207" y="922211"/>
            <a:ext cx="2387148" cy="6191234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97763" y="922211"/>
            <a:ext cx="6993434" cy="6191234"/>
          </a:xfrm>
        </p:spPr>
        <p:txBody>
          <a:bodyPr vert="eaVert"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98704073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85111" y="922212"/>
            <a:ext cx="7961244" cy="15084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197763" y="2668636"/>
            <a:ext cx="9525840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pPr lvl="0"/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205985195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85111" y="922212"/>
            <a:ext cx="7961244" cy="15084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197764" y="2668636"/>
            <a:ext cx="4678039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3813" y="2668636"/>
            <a:ext cx="4679790" cy="4444809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5611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37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tytułu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 smtClean="0"/>
              <a:t>Kliknij, aby edytować format tekstu konspektu</a:t>
            </a:r>
          </a:p>
          <a:p>
            <a:pPr lvl="1"/>
            <a:r>
              <a:rPr lang="en-GB" altLang="pl-PL" smtClean="0"/>
              <a:t>Drugi poziom konspektu</a:t>
            </a:r>
          </a:p>
          <a:p>
            <a:pPr lvl="2"/>
            <a:r>
              <a:rPr lang="en-GB" altLang="pl-PL" smtClean="0"/>
              <a:t>Trzeci poziom konspektu</a:t>
            </a:r>
          </a:p>
          <a:p>
            <a:pPr lvl="3"/>
            <a:r>
              <a:rPr lang="en-GB" altLang="pl-PL" smtClean="0"/>
              <a:t>Czwarty poziom konspektu</a:t>
            </a:r>
          </a:p>
          <a:p>
            <a:pPr lvl="4"/>
            <a:r>
              <a:rPr lang="en-GB" altLang="pl-PL" smtClean="0"/>
              <a:t>Piąty poziom konspektu</a:t>
            </a:r>
          </a:p>
          <a:p>
            <a:pPr lvl="4"/>
            <a:r>
              <a:rPr lang="en-GB" altLang="pl-PL" smtClean="0"/>
              <a:t>Szósty poziom konspektu</a:t>
            </a:r>
          </a:p>
          <a:p>
            <a:pPr lvl="4"/>
            <a:r>
              <a:rPr lang="en-GB" altLang="pl-PL" smtClean="0"/>
              <a:t>Siódmy poziom konspektu</a:t>
            </a:r>
          </a:p>
          <a:p>
            <a:pPr lvl="4"/>
            <a:r>
              <a:rPr lang="en-GB" altLang="pl-PL" smtClean="0"/>
              <a:t>Ósmy poziom konspektu</a:t>
            </a:r>
          </a:p>
          <a:p>
            <a:pPr lvl="4"/>
            <a:r>
              <a:rPr lang="en-GB" altLang="pl-PL" smtClean="0"/>
              <a:t>Dziewiąty poziom konspektu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1">
              <a:lnSpc>
                <a:spcPct val="95000"/>
              </a:lnSpc>
              <a:buClr>
                <a:srgbClr val="000000"/>
              </a:buClr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B4A530EF-FB14-406A-BA6E-66E3D93C2AF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5pPr>
      <a:lvl6pPr marL="1536700" indent="-2159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6pPr>
      <a:lvl7pPr marL="1993900" indent="-2159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7pPr>
      <a:lvl8pPr marL="2451100" indent="-2159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8pPr>
      <a:lvl9pPr marL="2908300" indent="-2159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9pPr>
    </p:titleStyle>
    <p:bodyStyle>
      <a:lvl1pPr marL="431800" indent="-32385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3600" indent="-287338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295400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727200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159000" indent="-2159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616200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3073400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530600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987800" indent="-2159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2"/>
        <a:buChar char="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2" descr="str-glo-naglowek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304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39" descr="rys-caly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07" y="3463101"/>
            <a:ext cx="3178197" cy="3380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111" y="922212"/>
            <a:ext cx="7961244" cy="1508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 wzorca tytułu</a:t>
            </a: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7763" y="2668636"/>
            <a:ext cx="9525840" cy="444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dirty="0"/>
              <a:t>Kliknij, aby edytować style wzorca tekstu</a:t>
            </a:r>
          </a:p>
          <a:p>
            <a:pPr lvl="1"/>
            <a:r>
              <a:rPr lang="pl-PL" altLang="pl-PL" dirty="0"/>
              <a:t>Drugi poziom</a:t>
            </a:r>
          </a:p>
          <a:p>
            <a:pPr lvl="2"/>
            <a:r>
              <a:rPr lang="pl-PL" altLang="pl-PL" dirty="0"/>
              <a:t>Trzeci poziom</a:t>
            </a:r>
          </a:p>
          <a:p>
            <a:pPr lvl="3"/>
            <a:r>
              <a:rPr lang="pl-PL" altLang="pl-PL" dirty="0"/>
              <a:t>Czwarty poziom</a:t>
            </a:r>
          </a:p>
          <a:p>
            <a:pPr lvl="4"/>
            <a:r>
              <a:rPr lang="pl-PL" alt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967718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5pPr>
      <a:lvl6pPr marL="503972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6pPr>
      <a:lvl7pPr marL="1007943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7pPr>
      <a:lvl8pPr marL="1511915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8pPr>
      <a:lvl9pPr marL="2015886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9pPr>
    </p:titleStyle>
    <p:bodyStyle>
      <a:lvl1pPr marL="377979" indent="-377979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7"/>
        </a:buBlip>
        <a:defRPr sz="2976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818954" indent="-314982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8"/>
        </a:buBlip>
        <a:defRPr sz="2646">
          <a:solidFill>
            <a:schemeClr val="tx1"/>
          </a:solidFill>
          <a:latin typeface="Calibri" panose="020F0502020204030204" pitchFamily="34" charset="0"/>
        </a:defRPr>
      </a:lvl2pPr>
      <a:lvl3pPr marL="1259929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315">
          <a:solidFill>
            <a:schemeClr val="tx1"/>
          </a:solidFill>
          <a:latin typeface="Calibri" panose="020F0502020204030204" pitchFamily="34" charset="0"/>
        </a:defRPr>
      </a:lvl3pPr>
      <a:lvl4pPr marL="1763900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Calibri" panose="020F0502020204030204" pitchFamily="34" charset="0"/>
        </a:defRPr>
      </a:lvl4pPr>
      <a:lvl5pPr marL="2267872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Calibri" panose="020F0502020204030204" pitchFamily="34" charset="0"/>
        </a:defRPr>
      </a:lvl5pPr>
      <a:lvl6pPr marL="2771844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6pPr>
      <a:lvl7pPr marL="3275815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7pPr>
      <a:lvl8pPr marL="3779787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8pPr>
      <a:lvl9pPr marL="4283758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0" descr="str-glo-naglowe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304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111" y="922212"/>
            <a:ext cx="7961244" cy="1508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 wzorca tytułu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7763" y="2668636"/>
            <a:ext cx="9525840" cy="444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dirty="0"/>
              <a:t>Kliknij, aby edytować style wzorca tekstu</a:t>
            </a:r>
          </a:p>
          <a:p>
            <a:pPr lvl="1"/>
            <a:r>
              <a:rPr lang="pl-PL" altLang="pl-PL" dirty="0"/>
              <a:t>Drugi poziom</a:t>
            </a:r>
          </a:p>
          <a:p>
            <a:pPr lvl="2"/>
            <a:r>
              <a:rPr lang="pl-PL" altLang="pl-PL" dirty="0"/>
              <a:t>Trzeci poziom</a:t>
            </a:r>
          </a:p>
          <a:p>
            <a:pPr lvl="3"/>
            <a:r>
              <a:rPr lang="pl-PL" altLang="pl-PL" dirty="0"/>
              <a:t>Czwarty poziom</a:t>
            </a:r>
          </a:p>
          <a:p>
            <a:pPr lvl="4"/>
            <a:r>
              <a:rPr lang="pl-PL" alt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71713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5pPr>
      <a:lvl6pPr marL="503972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6pPr>
      <a:lvl7pPr marL="1007943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7pPr>
      <a:lvl8pPr marL="1511915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8pPr>
      <a:lvl9pPr marL="2015886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9pPr>
    </p:titleStyle>
    <p:bodyStyle>
      <a:lvl1pPr marL="377979" indent="-377979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4"/>
        </a:buBlip>
        <a:defRPr sz="2976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818954" indent="-314982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5"/>
        </a:buBlip>
        <a:defRPr sz="2646">
          <a:solidFill>
            <a:schemeClr val="tx1"/>
          </a:solidFill>
          <a:latin typeface="Calibri" panose="020F0502020204030204" pitchFamily="34" charset="0"/>
        </a:defRPr>
      </a:lvl2pPr>
      <a:lvl3pPr marL="1259929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315">
          <a:solidFill>
            <a:schemeClr val="tx1"/>
          </a:solidFill>
          <a:latin typeface="Calibri" panose="020F0502020204030204" pitchFamily="34" charset="0"/>
        </a:defRPr>
      </a:lvl3pPr>
      <a:lvl4pPr marL="1763900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Calibri" panose="020F0502020204030204" pitchFamily="34" charset="0"/>
        </a:defRPr>
      </a:lvl4pPr>
      <a:lvl5pPr marL="2267872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Calibri" panose="020F0502020204030204" pitchFamily="34" charset="0"/>
        </a:defRPr>
      </a:lvl5pPr>
      <a:lvl6pPr marL="2771844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+mn-lt"/>
        </a:defRPr>
      </a:lvl6pPr>
      <a:lvl7pPr marL="3275815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+mn-lt"/>
        </a:defRPr>
      </a:lvl7pPr>
      <a:lvl8pPr marL="3779787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+mn-lt"/>
        </a:defRPr>
      </a:lvl8pPr>
      <a:lvl9pPr marL="4283758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5"/>
        </a:buBlip>
        <a:defRPr sz="2094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2" descr="str-glo-naglowek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80625" cy="304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39" descr="rys-caly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07" y="3463101"/>
            <a:ext cx="3178197" cy="3380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85111" y="922212"/>
            <a:ext cx="7961244" cy="1508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 wzorca tytułu</a:t>
            </a: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7763" y="2668636"/>
            <a:ext cx="9525840" cy="444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dirty="0"/>
              <a:t>Kliknij, aby edytować style wzorca tekstu</a:t>
            </a:r>
          </a:p>
          <a:p>
            <a:pPr lvl="1"/>
            <a:r>
              <a:rPr lang="pl-PL" altLang="pl-PL" dirty="0"/>
              <a:t>Drugi poziom</a:t>
            </a:r>
          </a:p>
          <a:p>
            <a:pPr lvl="2"/>
            <a:r>
              <a:rPr lang="pl-PL" altLang="pl-PL" dirty="0"/>
              <a:t>Trzeci poziom</a:t>
            </a:r>
          </a:p>
          <a:p>
            <a:pPr lvl="3"/>
            <a:r>
              <a:rPr lang="pl-PL" altLang="pl-PL" dirty="0"/>
              <a:t>Czwarty poziom</a:t>
            </a:r>
          </a:p>
          <a:p>
            <a:pPr lvl="4"/>
            <a:r>
              <a:rPr lang="pl-PL" alt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42083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5pPr>
      <a:lvl6pPr marL="503972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6pPr>
      <a:lvl7pPr marL="1007943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7pPr>
      <a:lvl8pPr marL="1511915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8pPr>
      <a:lvl9pPr marL="2015886" algn="r" rtl="0" eaLnBrk="0" fontAlgn="base" hangingPunct="0">
        <a:spcBef>
          <a:spcPct val="0"/>
        </a:spcBef>
        <a:spcAft>
          <a:spcPct val="0"/>
        </a:spcAft>
        <a:defRPr sz="3968" b="1">
          <a:solidFill>
            <a:schemeClr val="tx1"/>
          </a:solidFill>
          <a:latin typeface="Tahoma" pitchFamily="34" charset="0"/>
        </a:defRPr>
      </a:lvl9pPr>
    </p:titleStyle>
    <p:bodyStyle>
      <a:lvl1pPr marL="377979" indent="-377979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7"/>
        </a:buBlip>
        <a:defRPr sz="2976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818954" indent="-314982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7000"/>
        <a:buBlip>
          <a:blip r:embed="rId18"/>
        </a:buBlip>
        <a:defRPr sz="2646">
          <a:solidFill>
            <a:schemeClr val="tx1"/>
          </a:solidFill>
          <a:latin typeface="Calibri" panose="020F0502020204030204" pitchFamily="34" charset="0"/>
        </a:defRPr>
      </a:lvl2pPr>
      <a:lvl3pPr marL="1259929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315">
          <a:solidFill>
            <a:schemeClr val="tx1"/>
          </a:solidFill>
          <a:latin typeface="Calibri" panose="020F0502020204030204" pitchFamily="34" charset="0"/>
        </a:defRPr>
      </a:lvl3pPr>
      <a:lvl4pPr marL="1763900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Calibri" panose="020F0502020204030204" pitchFamily="34" charset="0"/>
        </a:defRPr>
      </a:lvl4pPr>
      <a:lvl5pPr marL="2267872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Calibri" panose="020F0502020204030204" pitchFamily="34" charset="0"/>
        </a:defRPr>
      </a:lvl5pPr>
      <a:lvl6pPr marL="2771844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6pPr>
      <a:lvl7pPr marL="3275815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7pPr>
      <a:lvl8pPr marL="3779787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8pPr>
      <a:lvl9pPr marL="4283758" indent="-251986" algn="l" rtl="0" eaLnBrk="0" fontAlgn="base" hangingPunct="0">
        <a:spcBef>
          <a:spcPct val="20000"/>
        </a:spcBef>
        <a:spcAft>
          <a:spcPct val="0"/>
        </a:spcAft>
        <a:buSzPct val="77000"/>
        <a:buBlip>
          <a:blip r:embed="rId18"/>
        </a:buBlip>
        <a:defRPr sz="2094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2"/>
          <p:cNvSpPr>
            <a:spLocks noGrp="1"/>
          </p:cNvSpPr>
          <p:nvPr>
            <p:ph type="ctrTitle"/>
          </p:nvPr>
        </p:nvSpPr>
        <p:spPr>
          <a:xfrm>
            <a:off x="71760" y="2394848"/>
            <a:ext cx="9937104" cy="2969164"/>
          </a:xfrm>
        </p:spPr>
        <p:txBody>
          <a:bodyPr/>
          <a:lstStyle/>
          <a:p>
            <a: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Rekrutacja </a:t>
            </a:r>
            <a:r>
              <a:rPr lang="pl-PL" altLang="pl-PL" sz="4800" b="1" dirty="0" smtClean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/>
            </a:r>
            <a:br>
              <a:rPr lang="pl-PL" altLang="pl-PL" sz="4800" b="1" dirty="0" smtClean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pl-PL" altLang="pl-PL" sz="4800" b="1" dirty="0" smtClean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aktualnych uczniów klas VIII SP</a:t>
            </a:r>
            <a: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/>
            </a:r>
            <a:b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pl-PL" altLang="pl-PL" sz="4800" b="1" dirty="0" smtClean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do szkół ponadpodstawowych</a:t>
            </a:r>
            <a: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/>
            </a:r>
            <a:b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pl-PL" altLang="pl-PL" sz="4800" b="1" dirty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na rok szkolny </a:t>
            </a:r>
            <a:r>
              <a:rPr lang="pl-PL" altLang="pl-PL" sz="4800" b="1" dirty="0" smtClean="0">
                <a:solidFill>
                  <a:srgbClr val="0000FF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2023/2024</a:t>
            </a:r>
            <a:endParaRPr lang="pl-PL" altLang="pl-PL" sz="4000" b="1" dirty="0">
              <a:solidFill>
                <a:srgbClr val="0000FF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2052" name="Podtytuł 3"/>
          <p:cNvSpPr>
            <a:spLocks noGrp="1"/>
          </p:cNvSpPr>
          <p:nvPr>
            <p:ph type="subTitle" idx="1"/>
          </p:nvPr>
        </p:nvSpPr>
        <p:spPr>
          <a:xfrm>
            <a:off x="539750" y="5508029"/>
            <a:ext cx="9109074" cy="1057871"/>
          </a:xfrm>
        </p:spPr>
        <p:txBody>
          <a:bodyPr/>
          <a:lstStyle/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pl-PL" altLang="pl-PL" sz="900" dirty="0" smtClean="0">
                <a:solidFill>
                  <a:srgbClr val="002060"/>
                </a:solidFill>
              </a:rPr>
              <a:t>oprac. dr Jarosław </a:t>
            </a:r>
            <a:r>
              <a:rPr lang="pl-PL" altLang="pl-PL" sz="900" dirty="0" err="1" smtClean="0">
                <a:solidFill>
                  <a:srgbClr val="002060"/>
                </a:solidFill>
              </a:rPr>
              <a:t>Owsiański</a:t>
            </a:r>
            <a:endParaRPr lang="pl-PL" altLang="pl-PL" sz="900" dirty="0" smtClean="0">
              <a:solidFill>
                <a:srgbClr val="002060"/>
              </a:solidFill>
            </a:endParaRPr>
          </a:p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pl-PL" altLang="pl-PL" sz="900" dirty="0" smtClean="0">
                <a:solidFill>
                  <a:srgbClr val="002060"/>
                </a:solidFill>
              </a:rPr>
              <a:t>st. wiz. </a:t>
            </a:r>
            <a:r>
              <a:rPr lang="pl-PL" altLang="pl-PL" sz="900" dirty="0" err="1" smtClean="0">
                <a:solidFill>
                  <a:srgbClr val="002060"/>
                </a:solidFill>
              </a:rPr>
              <a:t>WKOiZ</a:t>
            </a:r>
            <a:r>
              <a:rPr lang="pl-PL" altLang="pl-PL" sz="900" dirty="0" smtClean="0">
                <a:solidFill>
                  <a:srgbClr val="002060"/>
                </a:solidFill>
              </a:rPr>
              <a:t> KO w Łodzi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01"/>
            <a:ext cx="4745047" cy="1611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6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600" b="1" dirty="0" smtClean="0">
                <a:solidFill>
                  <a:srgbClr val="7030A0"/>
                </a:solidFill>
              </a:rPr>
            </a:br>
            <a:r>
              <a:rPr lang="pl-PL" sz="3600" b="1" dirty="0" smtClean="0">
                <a:solidFill>
                  <a:srgbClr val="7030A0"/>
                </a:solidFill>
              </a:rPr>
              <a:t>na rok szkolny 2023/2024</a:t>
            </a:r>
            <a:endParaRPr lang="pl-PL" sz="20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2411685"/>
            <a:ext cx="9577064" cy="4483869"/>
          </a:xfrm>
        </p:spPr>
        <p:txBody>
          <a:bodyPr/>
          <a:lstStyle/>
          <a:p>
            <a:r>
              <a:rPr lang="pl-PL" sz="2800" dirty="0" smtClean="0"/>
              <a:t>Podstawa prawna prowadzenia rekrutacji</a:t>
            </a:r>
          </a:p>
          <a:p>
            <a:r>
              <a:rPr lang="pl-PL" sz="2800" dirty="0" smtClean="0"/>
              <a:t>Punkty uzyskiwane w postępowaniu rekrutacyjnym</a:t>
            </a:r>
            <a:endParaRPr lang="pl-PL" sz="2800" dirty="0"/>
          </a:p>
          <a:p>
            <a:r>
              <a:rPr lang="pl-PL" sz="2800" dirty="0" smtClean="0"/>
              <a:t>Szczególne osiągnięcia uczniów na świadectwie</a:t>
            </a:r>
          </a:p>
          <a:p>
            <a:r>
              <a:rPr lang="pl-PL" sz="2800" dirty="0" smtClean="0"/>
              <a:t>Informator o ofercie edukacyjnej szkół w woj. łódzkim</a:t>
            </a:r>
          </a:p>
          <a:p>
            <a:r>
              <a:rPr lang="pl-PL" sz="2800" dirty="0" smtClean="0"/>
              <a:t>Terminy postępowania rekrutacyjnego i uzupełniającego</a:t>
            </a:r>
          </a:p>
          <a:p>
            <a:pPr marL="107950" indent="0">
              <a:buNone/>
            </a:pPr>
            <a:endParaRPr lang="pl-PL" sz="1200" dirty="0" smtClean="0"/>
          </a:p>
          <a:p>
            <a:pPr marL="107950" indent="0" algn="ctr">
              <a:buNone/>
            </a:pPr>
            <a:r>
              <a:rPr lang="pl-PL" sz="2800" dirty="0" smtClean="0">
                <a:solidFill>
                  <a:srgbClr val="0000FF"/>
                </a:solidFill>
              </a:rPr>
              <a:t>Ze szczegółami zasad prowadzenia rekrutacji proszę zapoznać komisję rekrutacyjno-kwalifikacyjną, wychowawców klas ósmych SP oraz rodziców.</a:t>
            </a:r>
            <a:r>
              <a:rPr lang="pl-PL" sz="2800" dirty="0" smtClean="0"/>
              <a:t> 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75273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na rok szkolny 2023/2024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2411685"/>
            <a:ext cx="9361040" cy="4483869"/>
          </a:xfrm>
        </p:spPr>
        <p:txBody>
          <a:bodyPr/>
          <a:lstStyle/>
          <a:p>
            <a:pPr marL="107950" indent="0" algn="ctr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endParaRPr lang="pl-PL" sz="2400" b="1" dirty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Podstawa prawna 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prowadzenia rekrutacji</a:t>
            </a:r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216" y="2123653"/>
            <a:ext cx="1638529" cy="132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2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323453"/>
            <a:ext cx="9145586" cy="792088"/>
          </a:xfrm>
        </p:spPr>
        <p:txBody>
          <a:bodyPr/>
          <a:lstStyle/>
          <a:p>
            <a:r>
              <a:rPr lang="pl-PL" sz="3600" b="1" dirty="0">
                <a:solidFill>
                  <a:srgbClr val="7030A0"/>
                </a:solidFill>
              </a:rPr>
              <a:t>Podstawa prawna prowadzenia rekrutacji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9792" y="1259557"/>
            <a:ext cx="9145016" cy="5563989"/>
          </a:xfrm>
        </p:spPr>
        <p:txBody>
          <a:bodyPr/>
          <a:lstStyle/>
          <a:p>
            <a:endParaRPr lang="pl-PL" sz="2800" b="1" dirty="0" smtClean="0"/>
          </a:p>
          <a:p>
            <a:r>
              <a:rPr lang="pl-PL" sz="2800" b="1" dirty="0" smtClean="0"/>
              <a:t>Ustawa</a:t>
            </a:r>
            <a:r>
              <a:rPr lang="pl-PL" sz="2800" dirty="0" smtClean="0"/>
              <a:t> </a:t>
            </a:r>
            <a:r>
              <a:rPr lang="pl-PL" sz="2800" dirty="0"/>
              <a:t>z dnia 14 grudnia 2016 r. – </a:t>
            </a:r>
            <a:r>
              <a:rPr lang="pl-PL" sz="2800" b="1" dirty="0"/>
              <a:t>Prawo oświatowe </a:t>
            </a:r>
            <a:r>
              <a:rPr lang="pl-PL" sz="2800" dirty="0"/>
              <a:t>(Dz. U. z 2021 r. poz. 1082, z 2022 r. poz. 655, 1079, 1116, 1383, 1700, 1730 i 2089 oraz z 2023 r. poz. 185</a:t>
            </a:r>
            <a:r>
              <a:rPr lang="pl-PL" sz="2800" dirty="0" smtClean="0"/>
              <a:t>) –  </a:t>
            </a:r>
            <a:r>
              <a:rPr lang="pl-PL" sz="2800" i="1" dirty="0" smtClean="0"/>
              <a:t>art</a:t>
            </a:r>
            <a:r>
              <a:rPr lang="pl-PL" sz="2800" i="1" dirty="0"/>
              <a:t>. 30 </a:t>
            </a:r>
            <a:r>
              <a:rPr lang="pl-PL" sz="2800" i="1" dirty="0" smtClean="0"/>
              <a:t>c, art. 134-148, </a:t>
            </a:r>
            <a:r>
              <a:rPr lang="pl-PL" sz="2800" i="1" dirty="0"/>
              <a:t>art. </a:t>
            </a:r>
            <a:r>
              <a:rPr lang="pl-PL" sz="2800" i="1" dirty="0" smtClean="0"/>
              <a:t>154-162</a:t>
            </a:r>
            <a:r>
              <a:rPr lang="pl-PL" sz="2800" dirty="0" smtClean="0"/>
              <a:t>.</a:t>
            </a:r>
          </a:p>
          <a:p>
            <a:r>
              <a:rPr lang="pl-PL" sz="2800" b="1" dirty="0" smtClean="0"/>
              <a:t>Rozporządzenie</a:t>
            </a:r>
            <a:r>
              <a:rPr lang="pl-PL" sz="2800" dirty="0" smtClean="0"/>
              <a:t> </a:t>
            </a:r>
            <a:r>
              <a:rPr lang="pl-PL" sz="2800" dirty="0"/>
              <a:t>Ministra Edukacji </a:t>
            </a:r>
            <a:r>
              <a:rPr lang="pl-PL" sz="2800" dirty="0" smtClean="0"/>
              <a:t>i Nauki </a:t>
            </a:r>
            <a:r>
              <a:rPr lang="pl-PL" sz="2800" dirty="0"/>
              <a:t>z </a:t>
            </a:r>
            <a:r>
              <a:rPr lang="pl-PL" sz="2800" dirty="0" smtClean="0"/>
              <a:t>dnia      </a:t>
            </a:r>
            <a:r>
              <a:rPr lang="pl-PL" sz="2800" dirty="0"/>
              <a:t>18 listopada 2022 r. </a:t>
            </a:r>
            <a:r>
              <a:rPr lang="pl-PL" sz="2800" b="1" dirty="0"/>
              <a:t>w sprawie przeprowadzania postępowania rekrutacyjnego </a:t>
            </a:r>
            <a:r>
              <a:rPr lang="pl-PL" sz="2800" dirty="0"/>
              <a:t>oraz postępowania uzupełniającego do publicznych przedszkoli, szkół, placówek i centrów (Dz. U. z 2022 r. poz. 2431).</a:t>
            </a:r>
            <a:endParaRPr lang="pl-PL" sz="2800" dirty="0" smtClean="0"/>
          </a:p>
          <a:p>
            <a:pPr marL="107950" indent="0">
              <a:buNone/>
            </a:pPr>
            <a:endParaRPr lang="pl-PL" sz="2800" dirty="0"/>
          </a:p>
          <a:p>
            <a:endParaRPr lang="pl-PL" sz="2800" dirty="0" smtClean="0"/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7657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808" y="251445"/>
            <a:ext cx="9145586" cy="648072"/>
          </a:xfrm>
        </p:spPr>
        <p:txBody>
          <a:bodyPr/>
          <a:lstStyle/>
          <a:p>
            <a:r>
              <a:rPr lang="pl-PL" sz="3600" b="1" dirty="0">
                <a:solidFill>
                  <a:srgbClr val="7030A0"/>
                </a:solidFill>
              </a:rPr>
              <a:t>Podstawa prawna prowadzenia rekrutacji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971525"/>
            <a:ext cx="9069387" cy="5924029"/>
          </a:xfrm>
        </p:spPr>
        <p:txBody>
          <a:bodyPr/>
          <a:lstStyle/>
          <a:p>
            <a:r>
              <a:rPr lang="pl-PL" sz="2400" dirty="0"/>
              <a:t>Zarządzenie </a:t>
            </a:r>
            <a:r>
              <a:rPr lang="pl-PL" sz="2400" dirty="0" smtClean="0"/>
              <a:t>nr </a:t>
            </a:r>
            <a:r>
              <a:rPr lang="pl-PL" sz="2400" b="1" dirty="0" smtClean="0"/>
              <a:t>124/2022</a:t>
            </a:r>
            <a:r>
              <a:rPr lang="pl-PL" sz="2400" dirty="0" smtClean="0"/>
              <a:t> </a:t>
            </a:r>
            <a:r>
              <a:rPr lang="pl-PL" sz="2400" dirty="0"/>
              <a:t>ŁKO </a:t>
            </a:r>
            <a:r>
              <a:rPr lang="pl-PL" sz="2400" dirty="0" smtClean="0"/>
              <a:t>z dnia </a:t>
            </a:r>
            <a:r>
              <a:rPr lang="pl-PL" sz="2400" b="1" dirty="0" smtClean="0"/>
              <a:t>18 listopada 2022 </a:t>
            </a:r>
            <a:r>
              <a:rPr lang="pl-PL" sz="2400" dirty="0" smtClean="0"/>
              <a:t>r.,             oraz nr </a:t>
            </a:r>
            <a:r>
              <a:rPr lang="pl-PL" sz="2400" b="1" dirty="0" smtClean="0"/>
              <a:t>13/2023 </a:t>
            </a:r>
            <a:r>
              <a:rPr lang="pl-PL" sz="2400" dirty="0" smtClean="0"/>
              <a:t>ŁKO</a:t>
            </a:r>
            <a:r>
              <a:rPr lang="pl-PL" sz="2400" b="1" dirty="0" smtClean="0"/>
              <a:t> </a:t>
            </a:r>
            <a:r>
              <a:rPr lang="pl-PL" sz="2400" dirty="0"/>
              <a:t>z dnia </a:t>
            </a:r>
            <a:r>
              <a:rPr lang="pl-PL" sz="2400" b="1" dirty="0" smtClean="0"/>
              <a:t>17 lutego 2023 </a:t>
            </a:r>
            <a:r>
              <a:rPr lang="pl-PL" sz="2400" dirty="0"/>
              <a:t>r</a:t>
            </a:r>
            <a:r>
              <a:rPr lang="pl-PL" sz="2400" dirty="0" smtClean="0"/>
              <a:t>. w </a:t>
            </a:r>
            <a:r>
              <a:rPr lang="pl-PL" sz="2400" dirty="0"/>
              <a:t>sprawie wykazu zawodów wiedzy, artystycznych i sportowych na rok szkolny </a:t>
            </a:r>
            <a:r>
              <a:rPr lang="pl-PL" sz="2400" dirty="0" smtClean="0"/>
              <a:t>2022/2023, </a:t>
            </a:r>
            <a:r>
              <a:rPr lang="pl-PL" sz="2400" dirty="0"/>
              <a:t>organizowanych przez kuratora oświaty lub inne podmioty działające na terenie szkoły, które mogą być wymienione na świadectwie ukończenia szkoły podstawowej.</a:t>
            </a:r>
            <a:endParaRPr lang="pl-PL" sz="2400" dirty="0" smtClean="0"/>
          </a:p>
          <a:p>
            <a:r>
              <a:rPr lang="pl-PL" sz="2400" dirty="0"/>
              <a:t>Zarządzenie </a:t>
            </a:r>
            <a:r>
              <a:rPr lang="pl-PL" sz="2400" dirty="0" smtClean="0"/>
              <a:t>nr 4/2023 ŁKO z dnia </a:t>
            </a:r>
            <a:r>
              <a:rPr lang="pl-PL" sz="2400" b="1" dirty="0" smtClean="0"/>
              <a:t>23 stycznia 2023 </a:t>
            </a:r>
            <a:r>
              <a:rPr lang="pl-PL" sz="2400" dirty="0" smtClean="0"/>
              <a:t>r. w </a:t>
            </a:r>
            <a:r>
              <a:rPr lang="pl-PL" sz="2400" dirty="0"/>
              <a:t>sprawie ustalenia terminów przeprowadzania postępowania rekrutacyjnego i postępowania uzupełniającego, a także składania dokumentów na rok szkolny </a:t>
            </a:r>
            <a:r>
              <a:rPr lang="pl-PL" sz="2400" dirty="0" smtClean="0"/>
              <a:t>2023/24 </a:t>
            </a:r>
            <a:r>
              <a:rPr lang="pl-PL" sz="2400" dirty="0"/>
              <a:t>do klas I publicznych szkół ponadpodstawowych (liceów ogólnokształcących, techników, branżowych szkół I stopnia), klas wstępnych, na semestr pierwszy klas I publicznych szkół branżowych II stopnia, publicznych szkół policealnych oraz do publicznych szkół dla dorosłych, w województwie łódzkim. </a:t>
            </a:r>
            <a:endParaRPr lang="pl-PL" sz="2400" dirty="0" smtClean="0"/>
          </a:p>
          <a:p>
            <a:pPr marL="107950" indent="0">
              <a:buNone/>
            </a:pPr>
            <a:endParaRPr lang="pl-PL" sz="2800" dirty="0"/>
          </a:p>
          <a:p>
            <a:endParaRPr lang="pl-PL" sz="2800" dirty="0" smtClean="0"/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1476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6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600" b="1" dirty="0" smtClean="0">
                <a:solidFill>
                  <a:srgbClr val="7030A0"/>
                </a:solidFill>
              </a:rPr>
            </a:br>
            <a:r>
              <a:rPr lang="pl-PL" sz="3600" b="1" dirty="0" smtClean="0">
                <a:solidFill>
                  <a:srgbClr val="7030A0"/>
                </a:solidFill>
              </a:rPr>
              <a:t>na rok szkolny 2023/2024</a:t>
            </a:r>
            <a:endParaRPr lang="pl-PL" sz="20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2411685"/>
            <a:ext cx="9361040" cy="4483869"/>
          </a:xfrm>
        </p:spPr>
        <p:txBody>
          <a:bodyPr/>
          <a:lstStyle/>
          <a:p>
            <a:pPr marL="107950" indent="0" algn="ctr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Punkty uzyskiwane 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w postępowaniu rekrutacyjnym</a:t>
            </a:r>
            <a:endParaRPr lang="pl-PL" sz="4800" b="1" dirty="0">
              <a:solidFill>
                <a:srgbClr val="0000FF"/>
              </a:solidFill>
            </a:endParaRPr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216" y="2123653"/>
            <a:ext cx="1638529" cy="132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5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EGZAMIN ÓSMOKLASISTY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1403573"/>
            <a:ext cx="9361040" cy="5491981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 </a:t>
            </a:r>
            <a:r>
              <a:rPr lang="pl-PL" sz="2800" dirty="0"/>
              <a:t>postępowaniu rekrutacyjnym na rok szkolny </a:t>
            </a:r>
            <a:r>
              <a:rPr lang="pl-PL" sz="2800" dirty="0" smtClean="0"/>
              <a:t>2023/2024 </a:t>
            </a:r>
            <a:r>
              <a:rPr lang="pl-PL" sz="2800" dirty="0"/>
              <a:t>do klas I </a:t>
            </a:r>
            <a:r>
              <a:rPr lang="pl-PL" sz="2800" dirty="0" smtClean="0"/>
              <a:t>szkół </a:t>
            </a:r>
            <a:r>
              <a:rPr lang="pl-PL" sz="2800" dirty="0"/>
              <a:t>ponadpodstawowych, </a:t>
            </a:r>
            <a:r>
              <a:rPr lang="pl-PL" sz="2800" dirty="0" smtClean="0"/>
              <a:t>w </a:t>
            </a:r>
            <a:r>
              <a:rPr lang="pl-PL" sz="2800" dirty="0"/>
              <a:t>przypadku przeliczania na punkty wyników </a:t>
            </a:r>
            <a:r>
              <a:rPr lang="pl-PL" sz="2800" b="1" dirty="0"/>
              <a:t>egzaminu ósmoklasisty</a:t>
            </a:r>
            <a:r>
              <a:rPr lang="pl-PL" sz="2800" dirty="0"/>
              <a:t>, </a:t>
            </a:r>
            <a:r>
              <a:rPr lang="pl-PL" sz="2800" dirty="0" smtClean="0"/>
              <a:t> </a:t>
            </a:r>
            <a:r>
              <a:rPr lang="pl-PL" sz="2800" dirty="0"/>
              <a:t>wynik przedstawiony </a:t>
            </a:r>
            <a:r>
              <a:rPr lang="pl-PL" sz="2800" b="1" dirty="0"/>
              <a:t>w </a:t>
            </a:r>
            <a:r>
              <a:rPr lang="pl-PL" sz="2800" b="1" dirty="0" smtClean="0"/>
              <a:t>procentach</a:t>
            </a:r>
            <a:r>
              <a:rPr lang="pl-PL" sz="2800" dirty="0" smtClean="0"/>
              <a:t>:</a:t>
            </a:r>
          </a:p>
          <a:p>
            <a:pPr marL="107950" indent="0">
              <a:buNone/>
            </a:pPr>
            <a:endParaRPr lang="pl-PL" sz="1000" dirty="0"/>
          </a:p>
          <a:p>
            <a:r>
              <a:rPr lang="pl-PL" sz="2800" dirty="0" smtClean="0"/>
              <a:t>z </a:t>
            </a:r>
            <a:r>
              <a:rPr lang="pl-PL" sz="2800" b="1" dirty="0" smtClean="0"/>
              <a:t>języka polskiego </a:t>
            </a:r>
            <a:r>
              <a:rPr lang="pl-PL" sz="2800" dirty="0"/>
              <a:t>mnoży się przez </a:t>
            </a:r>
            <a:r>
              <a:rPr lang="pl-PL" sz="2800" b="1" dirty="0" smtClean="0"/>
              <a:t>0,35</a:t>
            </a:r>
            <a:r>
              <a:rPr lang="pl-PL" sz="2800" dirty="0" smtClean="0"/>
              <a:t> </a:t>
            </a:r>
            <a:endParaRPr lang="pl-PL" sz="2800" dirty="0"/>
          </a:p>
          <a:p>
            <a:r>
              <a:rPr lang="pl-PL" sz="2800" dirty="0" smtClean="0"/>
              <a:t>z </a:t>
            </a:r>
            <a:r>
              <a:rPr lang="pl-PL" sz="2800" b="1" dirty="0" smtClean="0"/>
              <a:t>matematyki</a:t>
            </a:r>
            <a:r>
              <a:rPr lang="pl-PL" sz="2800" dirty="0" smtClean="0"/>
              <a:t> </a:t>
            </a:r>
            <a:r>
              <a:rPr lang="pl-PL" sz="2800" dirty="0"/>
              <a:t>mnoży się przez </a:t>
            </a:r>
            <a:r>
              <a:rPr lang="pl-PL" sz="2800" b="1" dirty="0" smtClean="0"/>
              <a:t>0,35</a:t>
            </a:r>
            <a:endParaRPr lang="pl-PL" sz="2800" b="1" dirty="0"/>
          </a:p>
          <a:p>
            <a:r>
              <a:rPr lang="pl-PL" sz="2800" dirty="0" smtClean="0"/>
              <a:t>z </a:t>
            </a:r>
            <a:r>
              <a:rPr lang="pl-PL" sz="2800" b="1" dirty="0"/>
              <a:t>języka obcego </a:t>
            </a:r>
            <a:r>
              <a:rPr lang="pl-PL" sz="2800" dirty="0"/>
              <a:t>nowożytnego mnoży się przez </a:t>
            </a:r>
            <a:r>
              <a:rPr lang="pl-PL" sz="2800" b="1" dirty="0" smtClean="0"/>
              <a:t>0,30</a:t>
            </a:r>
            <a:r>
              <a:rPr lang="pl-PL" sz="2800" dirty="0" smtClean="0"/>
              <a:t>.</a:t>
            </a:r>
          </a:p>
          <a:p>
            <a:pPr marL="107950" indent="0">
              <a:buNone/>
            </a:pPr>
            <a:endParaRPr lang="pl-PL" sz="2800" dirty="0"/>
          </a:p>
          <a:p>
            <a:pPr marL="107950" indent="0">
              <a:buNone/>
            </a:pPr>
            <a:r>
              <a:rPr lang="pl-PL" sz="2800" b="1" dirty="0" smtClean="0"/>
              <a:t>Maksymalna liczba punktów </a:t>
            </a:r>
            <a:r>
              <a:rPr lang="pl-PL" sz="2800" dirty="0" smtClean="0"/>
              <a:t>rekrutacyjnych możliwych do uzyskania z egzaminu ósmoklasisty wynosi </a:t>
            </a:r>
            <a:r>
              <a:rPr lang="pl-PL" sz="2800" b="1" dirty="0" smtClean="0"/>
              <a:t>100</a:t>
            </a:r>
            <a:r>
              <a:rPr lang="pl-PL" sz="2800" dirty="0" smtClean="0"/>
              <a:t>.</a:t>
            </a: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3210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EGZAMIN ÓSMOKLASISTY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1403573"/>
            <a:ext cx="9361040" cy="6156102"/>
          </a:xfrm>
        </p:spPr>
        <p:txBody>
          <a:bodyPr/>
          <a:lstStyle/>
          <a:p>
            <a:pPr marL="107950" indent="0">
              <a:buNone/>
            </a:pPr>
            <a:r>
              <a:rPr lang="pl-PL" sz="2800" b="1" dirty="0" smtClean="0"/>
              <a:t>W </a:t>
            </a:r>
            <a:r>
              <a:rPr lang="pl-PL" sz="2800" b="1" dirty="0"/>
              <a:t>przypadku osób zwolnionych z obowiązku przystąpienia do egzaminu ósmoklasisty</a:t>
            </a:r>
            <a:r>
              <a:rPr lang="pl-PL" sz="2800" dirty="0"/>
              <a:t>, przelicza się na punkty oceny z języka polskiego, matematyki i języka obcego nowożytnego, wymienione na świadectwie ukończenia szkoły </a:t>
            </a:r>
            <a:r>
              <a:rPr lang="pl-PL" sz="2800" dirty="0" smtClean="0"/>
              <a:t>podstawowej. Za </a:t>
            </a:r>
            <a:r>
              <a:rPr lang="pl-PL" sz="2800" dirty="0"/>
              <a:t>uzyskanie </a:t>
            </a:r>
            <a:r>
              <a:rPr lang="pl-PL" sz="2800" dirty="0" smtClean="0"/>
              <a:t>oceny:</a:t>
            </a:r>
          </a:p>
          <a:p>
            <a:pPr marL="107950" indent="0">
              <a:buNone/>
            </a:pPr>
            <a:endParaRPr lang="pl-PL" sz="2800" dirty="0"/>
          </a:p>
          <a:p>
            <a:endParaRPr lang="pl-PL" sz="2800" dirty="0" smtClean="0"/>
          </a:p>
          <a:p>
            <a:endParaRPr lang="pl-PL" sz="2800" dirty="0"/>
          </a:p>
          <a:p>
            <a:endParaRPr lang="pl-PL" sz="2800" dirty="0" smtClean="0"/>
          </a:p>
          <a:p>
            <a:endParaRPr lang="pl-PL" sz="2800" dirty="0"/>
          </a:p>
          <a:p>
            <a:pPr marL="107950" indent="0">
              <a:buNone/>
            </a:pPr>
            <a:r>
              <a:rPr lang="pl-PL" sz="2800" dirty="0"/>
              <a:t> </a:t>
            </a:r>
          </a:p>
          <a:p>
            <a:pPr marL="107950" indent="0">
              <a:buNone/>
            </a:pPr>
            <a:endParaRPr lang="pl-PL" sz="2800" dirty="0"/>
          </a:p>
          <a:p>
            <a:endParaRPr lang="pl-PL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877301"/>
              </p:ext>
            </p:extLst>
          </p:nvPr>
        </p:nvGraphicFramePr>
        <p:xfrm>
          <a:off x="863848" y="3563813"/>
          <a:ext cx="8352928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2088232"/>
                <a:gridCol w="2088232"/>
                <a:gridCol w="2088232"/>
              </a:tblGrid>
              <a:tr h="64807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język polski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matematyka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język obcy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pl-PL" dirty="0" smtClean="0"/>
                        <a:t>celujący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35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35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30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pl-PL" dirty="0" smtClean="0"/>
                        <a:t>bardzo dobry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30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30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25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pl-PL" dirty="0" smtClean="0"/>
                        <a:t>dobry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25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25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20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pl-PL" dirty="0" smtClean="0"/>
                        <a:t>dostateczny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15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15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>
                    <a:solidFill>
                      <a:schemeClr val="accent3">
                        <a:lumMod val="8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pl-PL" dirty="0" smtClean="0"/>
                        <a:t>dopuszczający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980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ŚWIADECTWO UKOŃCZENIA SZKOŁY PODST.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b="1" dirty="0"/>
              <a:t>Maksymalna liczba punktów </a:t>
            </a:r>
            <a:r>
              <a:rPr lang="pl-PL" sz="2800" dirty="0"/>
              <a:t>rekrutacyjnych możliwych do uzyskania </a:t>
            </a:r>
            <a:r>
              <a:rPr lang="pl-PL" sz="2800" dirty="0" smtClean="0"/>
              <a:t>ze świadectwa ukończenia SP wynosi </a:t>
            </a:r>
            <a:r>
              <a:rPr lang="pl-PL" sz="2800" b="1" dirty="0"/>
              <a:t>100</a:t>
            </a:r>
            <a:r>
              <a:rPr lang="pl-PL" sz="2800" dirty="0" smtClean="0"/>
              <a:t>.</a:t>
            </a:r>
          </a:p>
          <a:p>
            <a:pPr marL="107950" indent="0">
              <a:buNone/>
            </a:pPr>
            <a:endParaRPr lang="pl-PL" sz="1200" dirty="0" smtClean="0"/>
          </a:p>
          <a:p>
            <a:pPr marL="107950" indent="0">
              <a:buNone/>
            </a:pPr>
            <a:r>
              <a:rPr lang="pl-PL" sz="2800" dirty="0" smtClean="0"/>
              <a:t>W tym:</a:t>
            </a:r>
            <a:endParaRPr lang="pl-PL" sz="2800" dirty="0"/>
          </a:p>
          <a:p>
            <a:r>
              <a:rPr lang="pl-PL" sz="2800" dirty="0" smtClean="0"/>
              <a:t>za </a:t>
            </a:r>
            <a:r>
              <a:rPr lang="pl-PL" sz="2800" b="1" dirty="0" smtClean="0"/>
              <a:t>oceny z czterech zajęć </a:t>
            </a:r>
            <a:r>
              <a:rPr lang="pl-PL" sz="2800" dirty="0" smtClean="0"/>
              <a:t>na świadectwie ukończenia SP, wskazanych przez szkołę ponadpodstawową w ofercie dla danego oddziału  – maksymalnie </a:t>
            </a:r>
            <a:r>
              <a:rPr lang="pl-PL" sz="2800" b="1" dirty="0" smtClean="0"/>
              <a:t>72</a:t>
            </a:r>
            <a:r>
              <a:rPr lang="pl-PL" sz="2800" dirty="0" smtClean="0"/>
              <a:t> punkty</a:t>
            </a:r>
          </a:p>
          <a:p>
            <a:r>
              <a:rPr lang="pl-PL" sz="2800" dirty="0" smtClean="0"/>
              <a:t>za </a:t>
            </a:r>
            <a:r>
              <a:rPr lang="pl-PL" sz="2800" b="1" dirty="0" smtClean="0"/>
              <a:t>świadectwo</a:t>
            </a:r>
            <a:r>
              <a:rPr lang="pl-PL" sz="2800" dirty="0" smtClean="0"/>
              <a:t> ukończ. SP </a:t>
            </a:r>
            <a:r>
              <a:rPr lang="pl-PL" sz="2800" b="1" dirty="0" smtClean="0"/>
              <a:t>z wyróżnieniem </a:t>
            </a:r>
            <a:r>
              <a:rPr lang="pl-PL" sz="2800" dirty="0" smtClean="0"/>
              <a:t>–</a:t>
            </a:r>
            <a:r>
              <a:rPr lang="pl-PL" sz="2800" b="1" dirty="0" smtClean="0"/>
              <a:t> 7 </a:t>
            </a:r>
            <a:r>
              <a:rPr lang="pl-PL" sz="2800" dirty="0" smtClean="0"/>
              <a:t>punktów</a:t>
            </a:r>
          </a:p>
          <a:p>
            <a:r>
              <a:rPr lang="pl-PL" sz="2800" dirty="0" smtClean="0"/>
              <a:t>za </a:t>
            </a:r>
            <a:r>
              <a:rPr lang="pl-PL" sz="2800" b="1" dirty="0" smtClean="0"/>
              <a:t>aktywność społeczną</a:t>
            </a:r>
            <a:r>
              <a:rPr lang="pl-PL" sz="2800" dirty="0" smtClean="0"/>
              <a:t>,</a:t>
            </a:r>
            <a:r>
              <a:rPr lang="pl-PL" sz="2800" b="1" dirty="0" smtClean="0"/>
              <a:t> </a:t>
            </a:r>
            <a:r>
              <a:rPr lang="pl-PL" sz="2800" dirty="0" smtClean="0"/>
              <a:t>w tym wolontariat – </a:t>
            </a:r>
            <a:r>
              <a:rPr lang="pl-PL" sz="2800" b="1" dirty="0" smtClean="0"/>
              <a:t>3</a:t>
            </a:r>
            <a:r>
              <a:rPr lang="pl-PL" sz="2800" dirty="0" smtClean="0"/>
              <a:t> punkty</a:t>
            </a:r>
          </a:p>
          <a:p>
            <a:r>
              <a:rPr lang="pl-PL" sz="2800" dirty="0" smtClean="0"/>
              <a:t>za osiągnięcia w </a:t>
            </a:r>
            <a:r>
              <a:rPr lang="pl-PL" sz="2800" b="1" dirty="0" smtClean="0"/>
              <a:t>konkursach</a:t>
            </a:r>
            <a:r>
              <a:rPr lang="pl-PL" sz="2800" dirty="0" smtClean="0"/>
              <a:t> – maksymalnie </a:t>
            </a:r>
            <a:r>
              <a:rPr lang="pl-PL" sz="2800" b="1" dirty="0" smtClean="0"/>
              <a:t>18</a:t>
            </a:r>
            <a:r>
              <a:rPr lang="pl-PL" sz="2800" dirty="0" smtClean="0"/>
              <a:t> punktów</a:t>
            </a:r>
            <a:endParaRPr lang="pl-PL" sz="2800" dirty="0"/>
          </a:p>
          <a:p>
            <a:pPr marL="107950" indent="0">
              <a:buNone/>
            </a:pPr>
            <a:endParaRPr lang="pl-PL" sz="2800" dirty="0"/>
          </a:p>
          <a:p>
            <a:pPr marL="10795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1122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ŚWIADECTWO UKOŃCZENIA SZKOŁY PODST.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3808" y="1619597"/>
            <a:ext cx="9361040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/>
              <a:t>W przypadku przeliczania na punkty </a:t>
            </a:r>
            <a:r>
              <a:rPr lang="pl-PL" sz="2800" b="1" dirty="0"/>
              <a:t>ocen z </a:t>
            </a:r>
            <a:r>
              <a:rPr lang="pl-PL" sz="2800" b="1" dirty="0" smtClean="0"/>
              <a:t>czterech zajęć </a:t>
            </a:r>
            <a:r>
              <a:rPr lang="pl-PL" sz="2800" b="1" dirty="0"/>
              <a:t>edukacyjnych</a:t>
            </a:r>
            <a:r>
              <a:rPr lang="pl-PL" sz="2800" dirty="0"/>
              <a:t>, o których mowa w art. 134 ust. 2 pkt 2</a:t>
            </a:r>
            <a:r>
              <a:rPr lang="pl-PL" sz="2800" dirty="0" smtClean="0"/>
              <a:t>, art</a:t>
            </a:r>
            <a:r>
              <a:rPr lang="pl-PL" sz="2800" dirty="0"/>
              <a:t>. 137 ust. 6 pkt </a:t>
            </a:r>
            <a:r>
              <a:rPr lang="pl-PL" sz="2800" dirty="0" smtClean="0"/>
              <a:t>2 i art</a:t>
            </a:r>
            <a:r>
              <a:rPr lang="pl-PL" sz="2800" dirty="0"/>
              <a:t>. 140 ust. 3 pkt </a:t>
            </a:r>
            <a:r>
              <a:rPr lang="pl-PL" sz="2800" dirty="0" smtClean="0"/>
              <a:t>3 ustawy </a:t>
            </a:r>
            <a:r>
              <a:rPr lang="pl-PL" sz="2800" dirty="0"/>
              <a:t>– </a:t>
            </a:r>
            <a:r>
              <a:rPr lang="pl-PL" sz="2800" dirty="0" smtClean="0"/>
              <a:t>Prawo oświatowe</a:t>
            </a:r>
            <a:r>
              <a:rPr lang="pl-PL" sz="2800" dirty="0"/>
              <a:t>, wymienionych </a:t>
            </a:r>
            <a:r>
              <a:rPr lang="pl-PL" sz="2800" dirty="0" smtClean="0"/>
              <a:t>na </a:t>
            </a:r>
            <a:r>
              <a:rPr lang="pl-PL" sz="2800" dirty="0"/>
              <a:t>świadectwie ukończenia szkoły podstawowej</a:t>
            </a:r>
            <a:r>
              <a:rPr lang="pl-PL" sz="2800" dirty="0" smtClean="0"/>
              <a:t>, </a:t>
            </a:r>
            <a:r>
              <a:rPr lang="pl-PL" sz="2800" dirty="0"/>
              <a:t>za oceny wyrażone w stopniu:</a:t>
            </a:r>
          </a:p>
          <a:p>
            <a:r>
              <a:rPr lang="pl-PL" sz="2800" b="1" dirty="0" smtClean="0"/>
              <a:t>celującym</a:t>
            </a:r>
            <a:r>
              <a:rPr lang="pl-PL" sz="2800" dirty="0" smtClean="0"/>
              <a:t> </a:t>
            </a:r>
            <a:r>
              <a:rPr lang="pl-PL" sz="2800" dirty="0"/>
              <a:t>– przyznaje się po </a:t>
            </a:r>
            <a:r>
              <a:rPr lang="pl-PL" sz="2800" b="1" dirty="0"/>
              <a:t>18</a:t>
            </a:r>
            <a:r>
              <a:rPr lang="pl-PL" sz="2800" dirty="0"/>
              <a:t> punktów;</a:t>
            </a:r>
          </a:p>
          <a:p>
            <a:r>
              <a:rPr lang="pl-PL" sz="2800" b="1" dirty="0" smtClean="0"/>
              <a:t>bardzo </a:t>
            </a:r>
            <a:r>
              <a:rPr lang="pl-PL" sz="2800" b="1" dirty="0"/>
              <a:t>dobrym </a:t>
            </a:r>
            <a:r>
              <a:rPr lang="pl-PL" sz="2800" dirty="0"/>
              <a:t>– przyznaje się po </a:t>
            </a:r>
            <a:r>
              <a:rPr lang="pl-PL" sz="2800" b="1" dirty="0"/>
              <a:t>17</a:t>
            </a:r>
            <a:r>
              <a:rPr lang="pl-PL" sz="2800" dirty="0"/>
              <a:t> punktów;</a:t>
            </a:r>
          </a:p>
          <a:p>
            <a:r>
              <a:rPr lang="pl-PL" sz="2800" b="1" dirty="0" smtClean="0"/>
              <a:t>dobrym</a:t>
            </a:r>
            <a:r>
              <a:rPr lang="pl-PL" sz="2800" dirty="0" smtClean="0"/>
              <a:t> </a:t>
            </a:r>
            <a:r>
              <a:rPr lang="pl-PL" sz="2800" dirty="0"/>
              <a:t>– przyznaje się po </a:t>
            </a:r>
            <a:r>
              <a:rPr lang="pl-PL" sz="2800" b="1" dirty="0"/>
              <a:t>14</a:t>
            </a:r>
            <a:r>
              <a:rPr lang="pl-PL" sz="2800" dirty="0"/>
              <a:t> punktów;</a:t>
            </a:r>
          </a:p>
          <a:p>
            <a:r>
              <a:rPr lang="pl-PL" sz="2800" b="1" dirty="0" smtClean="0"/>
              <a:t>dostatecznym</a:t>
            </a:r>
            <a:r>
              <a:rPr lang="pl-PL" sz="2800" dirty="0" smtClean="0"/>
              <a:t> </a:t>
            </a:r>
            <a:r>
              <a:rPr lang="pl-PL" sz="2800" dirty="0"/>
              <a:t>– przyznaje się po </a:t>
            </a:r>
            <a:r>
              <a:rPr lang="pl-PL" sz="2800" b="1" dirty="0"/>
              <a:t>8</a:t>
            </a:r>
            <a:r>
              <a:rPr lang="pl-PL" sz="2800" dirty="0"/>
              <a:t> punktów;</a:t>
            </a:r>
          </a:p>
          <a:p>
            <a:r>
              <a:rPr lang="pl-PL" sz="2800" b="1" dirty="0" smtClean="0"/>
              <a:t>dopuszczającym</a:t>
            </a:r>
            <a:r>
              <a:rPr lang="pl-PL" sz="2800" dirty="0" smtClean="0"/>
              <a:t> </a:t>
            </a:r>
            <a:r>
              <a:rPr lang="pl-PL" sz="2800" dirty="0"/>
              <a:t>– przyznaje się po </a:t>
            </a:r>
            <a:r>
              <a:rPr lang="pl-PL" sz="2800" b="1" dirty="0"/>
              <a:t>2</a:t>
            </a:r>
            <a:r>
              <a:rPr lang="pl-PL" sz="2800" dirty="0"/>
              <a:t> punkty.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0468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Za uzyskanie </a:t>
            </a:r>
            <a:r>
              <a:rPr lang="pl-PL" sz="2800" dirty="0"/>
              <a:t>w zawodach wiedzy będących konkursem o zasięgu </a:t>
            </a:r>
            <a:r>
              <a:rPr lang="pl-PL" sz="2800" b="1" dirty="0" err="1" smtClean="0"/>
              <a:t>ponadwojewódzkim</a:t>
            </a:r>
            <a:r>
              <a:rPr lang="pl-PL" sz="2800" dirty="0" smtClean="0"/>
              <a:t>, </a:t>
            </a:r>
            <a:r>
              <a:rPr lang="pl-PL" sz="2800" dirty="0"/>
              <a:t>organizowanym przez </a:t>
            </a:r>
            <a:r>
              <a:rPr lang="pl-PL" sz="2800" dirty="0" smtClean="0"/>
              <a:t>kuratorów oświaty </a:t>
            </a:r>
            <a:r>
              <a:rPr lang="pl-PL" sz="2800" dirty="0"/>
              <a:t>na podstawie zawartych </a:t>
            </a:r>
            <a:r>
              <a:rPr lang="pl-PL" sz="2800" dirty="0" smtClean="0"/>
              <a:t>porozumień, wymienionych w zarządzeniu ŁKO:</a:t>
            </a:r>
            <a:endParaRPr lang="pl-PL" sz="2800" dirty="0"/>
          </a:p>
          <a:p>
            <a:r>
              <a:rPr lang="pl-PL" sz="2800" dirty="0" smtClean="0"/>
              <a:t>tytułu </a:t>
            </a:r>
            <a:r>
              <a:rPr lang="pl-PL" sz="2800" b="1" dirty="0"/>
              <a:t>finalisty</a:t>
            </a:r>
            <a:r>
              <a:rPr lang="pl-PL" sz="2800" dirty="0"/>
              <a:t> </a:t>
            </a:r>
            <a:r>
              <a:rPr lang="pl-PL" sz="2800" b="1" dirty="0"/>
              <a:t>konkursu przedmiotowego </a:t>
            </a:r>
            <a:r>
              <a:rPr lang="pl-PL" sz="2800" dirty="0" smtClean="0"/>
              <a:t>– </a:t>
            </a:r>
            <a:r>
              <a:rPr lang="pl-PL" sz="2800" b="1" dirty="0" smtClean="0"/>
              <a:t>10</a:t>
            </a:r>
            <a:r>
              <a:rPr lang="pl-PL" sz="2800" dirty="0" smtClean="0"/>
              <a:t> punktów</a:t>
            </a:r>
          </a:p>
          <a:p>
            <a:r>
              <a:rPr lang="pl-PL" sz="2000" dirty="0" smtClean="0"/>
              <a:t>	</a:t>
            </a:r>
            <a:r>
              <a:rPr lang="pl-PL" sz="2800" dirty="0" smtClean="0"/>
              <a:t>tytułu </a:t>
            </a:r>
            <a:r>
              <a:rPr lang="pl-PL" sz="2800" b="1" dirty="0" smtClean="0"/>
              <a:t>laureata konkursu tematycznego </a:t>
            </a:r>
            <a:r>
              <a:rPr lang="pl-PL" sz="2800" dirty="0" smtClean="0"/>
              <a:t>lub</a:t>
            </a:r>
            <a:r>
              <a:rPr lang="pl-PL" sz="2800" b="1" dirty="0" smtClean="0"/>
              <a:t> interdyscyplinarnego</a:t>
            </a:r>
            <a:r>
              <a:rPr lang="pl-PL" sz="2800" dirty="0" smtClean="0"/>
              <a:t> – przyznaje się </a:t>
            </a:r>
            <a:r>
              <a:rPr lang="pl-PL" sz="2800" b="1" dirty="0" smtClean="0"/>
              <a:t>7</a:t>
            </a:r>
            <a:r>
              <a:rPr lang="pl-PL" sz="2800" dirty="0" smtClean="0"/>
              <a:t> punktów,</a:t>
            </a:r>
          </a:p>
          <a:p>
            <a:r>
              <a:rPr lang="pl-PL" sz="2000" dirty="0"/>
              <a:t>	</a:t>
            </a:r>
            <a:r>
              <a:rPr lang="pl-PL" sz="2800" dirty="0" smtClean="0"/>
              <a:t>tytułu </a:t>
            </a:r>
            <a:r>
              <a:rPr lang="pl-PL" sz="2800" b="1" dirty="0"/>
              <a:t>finalisty konkursu tematycznego </a:t>
            </a:r>
            <a:r>
              <a:rPr lang="pl-PL" sz="2800" dirty="0"/>
              <a:t>lub</a:t>
            </a:r>
            <a:r>
              <a:rPr lang="pl-PL" sz="2800" b="1" dirty="0"/>
              <a:t> interdyscyplinarnego</a:t>
            </a:r>
            <a:r>
              <a:rPr lang="pl-PL" sz="2800" dirty="0"/>
              <a:t> </a:t>
            </a:r>
            <a:r>
              <a:rPr lang="pl-PL" sz="2800" dirty="0" smtClean="0"/>
              <a:t>– </a:t>
            </a:r>
            <a:r>
              <a:rPr lang="pl-PL" sz="2800" dirty="0"/>
              <a:t>przyznaje się </a:t>
            </a:r>
            <a:r>
              <a:rPr lang="pl-PL" sz="2800" b="1" dirty="0" smtClean="0"/>
              <a:t>5</a:t>
            </a:r>
            <a:r>
              <a:rPr lang="pl-PL" sz="2800" dirty="0" smtClean="0"/>
              <a:t> punktów.</a:t>
            </a:r>
          </a:p>
          <a:p>
            <a:pPr marL="107950" indent="0">
              <a:buNone/>
            </a:pPr>
            <a:endParaRPr lang="pl-PL" sz="20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1111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Za uzyskanie </a:t>
            </a:r>
            <a:r>
              <a:rPr lang="pl-PL" sz="2800" dirty="0"/>
              <a:t>w zawodach wiedzy będących konkursem o zasięgu </a:t>
            </a:r>
            <a:r>
              <a:rPr lang="pl-PL" sz="2800" b="1" dirty="0" smtClean="0"/>
              <a:t>wojewódzkim</a:t>
            </a:r>
            <a:r>
              <a:rPr lang="pl-PL" sz="2800" dirty="0" smtClean="0"/>
              <a:t>, wymienionych w zarządzeniu ŁKO:</a:t>
            </a:r>
            <a:endParaRPr lang="pl-PL" sz="2800" dirty="0"/>
          </a:p>
          <a:p>
            <a:r>
              <a:rPr lang="pl-PL" sz="2800" dirty="0" smtClean="0"/>
              <a:t>tytułu </a:t>
            </a:r>
            <a:r>
              <a:rPr lang="pl-PL" sz="2800" b="1" dirty="0"/>
              <a:t>finalisty</a:t>
            </a:r>
            <a:r>
              <a:rPr lang="pl-PL" sz="2800" dirty="0"/>
              <a:t> </a:t>
            </a:r>
            <a:r>
              <a:rPr lang="pl-PL" sz="2800" b="1" dirty="0"/>
              <a:t>konkursu przedmiotowego </a:t>
            </a:r>
            <a:r>
              <a:rPr lang="pl-PL" sz="2800" dirty="0" smtClean="0"/>
              <a:t>– </a:t>
            </a:r>
            <a:r>
              <a:rPr lang="pl-PL" sz="2800" b="1" dirty="0"/>
              <a:t>7</a:t>
            </a:r>
            <a:r>
              <a:rPr lang="pl-PL" sz="2800" dirty="0"/>
              <a:t> </a:t>
            </a:r>
            <a:r>
              <a:rPr lang="pl-PL" sz="2800" dirty="0" smtClean="0"/>
              <a:t>punktów</a:t>
            </a:r>
          </a:p>
          <a:p>
            <a:pPr marL="107950" indent="0">
              <a:buNone/>
            </a:pPr>
            <a:r>
              <a:rPr lang="pl-PL" sz="2000" dirty="0" smtClean="0"/>
              <a:t>	(za dwa lub więcej tytułów – 10 punktów)</a:t>
            </a:r>
            <a:endParaRPr lang="pl-PL" sz="2000" dirty="0"/>
          </a:p>
          <a:p>
            <a:r>
              <a:rPr lang="pl-PL" sz="2800" dirty="0" smtClean="0"/>
              <a:t>tytułu </a:t>
            </a:r>
            <a:r>
              <a:rPr lang="pl-PL" sz="2800" b="1" dirty="0"/>
              <a:t>laureata konkursu tematycznego </a:t>
            </a:r>
            <a:r>
              <a:rPr lang="pl-PL" sz="2800" dirty="0"/>
              <a:t>lub</a:t>
            </a:r>
            <a:r>
              <a:rPr lang="pl-PL" sz="2800" b="1" dirty="0"/>
              <a:t> interdyscyplinarnego</a:t>
            </a:r>
            <a:r>
              <a:rPr lang="pl-PL" sz="2800" dirty="0"/>
              <a:t> </a:t>
            </a:r>
            <a:r>
              <a:rPr lang="pl-PL" sz="2800" dirty="0" smtClean="0"/>
              <a:t>– przyznaje się </a:t>
            </a:r>
            <a:r>
              <a:rPr lang="pl-PL" sz="2800" b="1" dirty="0" smtClean="0"/>
              <a:t>5</a:t>
            </a:r>
            <a:r>
              <a:rPr lang="pl-PL" sz="2800" dirty="0" smtClean="0"/>
              <a:t> </a:t>
            </a:r>
            <a:r>
              <a:rPr lang="pl-PL" sz="2800" dirty="0"/>
              <a:t>punktów</a:t>
            </a:r>
            <a:r>
              <a:rPr lang="pl-PL" sz="2800" dirty="0" smtClean="0"/>
              <a:t>,</a:t>
            </a:r>
          </a:p>
          <a:p>
            <a:pPr marL="107950" indent="0">
              <a:buNone/>
            </a:pPr>
            <a:r>
              <a:rPr lang="pl-PL" sz="2000" dirty="0"/>
              <a:t>	(za dwa lub więcej tytułów – </a:t>
            </a:r>
            <a:r>
              <a:rPr lang="pl-PL" sz="2000" dirty="0" smtClean="0"/>
              <a:t>7 </a:t>
            </a:r>
            <a:r>
              <a:rPr lang="pl-PL" sz="2000" dirty="0"/>
              <a:t>punktów)</a:t>
            </a:r>
          </a:p>
          <a:p>
            <a:r>
              <a:rPr lang="pl-PL" sz="2800" dirty="0" smtClean="0"/>
              <a:t>tytułu </a:t>
            </a:r>
            <a:r>
              <a:rPr lang="pl-PL" sz="2800" b="1" dirty="0"/>
              <a:t>finalisty konkursu tematycznego </a:t>
            </a:r>
            <a:r>
              <a:rPr lang="pl-PL" sz="2800" dirty="0"/>
              <a:t>lub</a:t>
            </a:r>
            <a:r>
              <a:rPr lang="pl-PL" sz="2800" b="1" dirty="0"/>
              <a:t> interdyscyplinarnego</a:t>
            </a:r>
            <a:r>
              <a:rPr lang="pl-PL" sz="2800" dirty="0"/>
              <a:t> </a:t>
            </a:r>
            <a:r>
              <a:rPr lang="pl-PL" sz="2800" dirty="0" smtClean="0"/>
              <a:t>– </a:t>
            </a:r>
            <a:r>
              <a:rPr lang="pl-PL" sz="2800" dirty="0"/>
              <a:t>przyznaje się </a:t>
            </a:r>
            <a:r>
              <a:rPr lang="pl-PL" sz="2800" b="1" dirty="0" smtClean="0"/>
              <a:t>3</a:t>
            </a:r>
            <a:r>
              <a:rPr lang="pl-PL" sz="2800" dirty="0" smtClean="0"/>
              <a:t> punkty.</a:t>
            </a:r>
          </a:p>
          <a:p>
            <a:pPr marL="107950" indent="0">
              <a:buNone/>
            </a:pPr>
            <a:r>
              <a:rPr lang="pl-PL" sz="2000" dirty="0" smtClean="0"/>
              <a:t>	(</a:t>
            </a:r>
            <a:r>
              <a:rPr lang="pl-PL" sz="2000" dirty="0"/>
              <a:t>za dwa lub więcej tytułów – </a:t>
            </a:r>
            <a:r>
              <a:rPr lang="pl-PL" sz="2000" dirty="0" smtClean="0"/>
              <a:t>5 </a:t>
            </a:r>
            <a:r>
              <a:rPr lang="pl-PL" sz="2000" dirty="0"/>
              <a:t>punktów)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3034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Za uzyskanie </a:t>
            </a:r>
            <a:r>
              <a:rPr lang="pl-PL" sz="2800" dirty="0"/>
              <a:t>w zawodach wiedzy </a:t>
            </a:r>
            <a:r>
              <a:rPr lang="pl-PL" sz="2800" dirty="0" smtClean="0"/>
              <a:t>innych, niż wymienione w  zarządzeniu ŁKO, artystycznych </a:t>
            </a:r>
            <a:r>
              <a:rPr lang="pl-PL" sz="2800" dirty="0"/>
              <a:t>lub sportowych</a:t>
            </a:r>
            <a:r>
              <a:rPr lang="pl-PL" sz="2800" dirty="0" smtClean="0"/>
              <a:t>, organizowanych </a:t>
            </a:r>
            <a:r>
              <a:rPr lang="pl-PL" sz="2800" dirty="0"/>
              <a:t>przez kuratora oświaty lub inne podmioty działające na terenie szkoły, na szczeblu:</a:t>
            </a:r>
          </a:p>
          <a:p>
            <a:r>
              <a:rPr lang="pl-PL" sz="2800" b="1" dirty="0" smtClean="0"/>
              <a:t>międzynarodowym</a:t>
            </a:r>
            <a:r>
              <a:rPr lang="pl-PL" sz="2800" dirty="0" smtClean="0"/>
              <a:t> </a:t>
            </a:r>
            <a:r>
              <a:rPr lang="pl-PL" sz="2800" dirty="0"/>
              <a:t>– przyznaje się </a:t>
            </a:r>
            <a:r>
              <a:rPr lang="pl-PL" sz="2800" b="1" dirty="0"/>
              <a:t>4</a:t>
            </a:r>
            <a:r>
              <a:rPr lang="pl-PL" sz="2800" dirty="0"/>
              <a:t> punkty,</a:t>
            </a:r>
          </a:p>
          <a:p>
            <a:r>
              <a:rPr lang="pl-PL" sz="2800" b="1" dirty="0" smtClean="0"/>
              <a:t>krajowym</a:t>
            </a:r>
            <a:r>
              <a:rPr lang="pl-PL" sz="2800" dirty="0" smtClean="0"/>
              <a:t> </a:t>
            </a:r>
            <a:r>
              <a:rPr lang="pl-PL" sz="2800" dirty="0"/>
              <a:t>– przyznaje się </a:t>
            </a:r>
            <a:r>
              <a:rPr lang="pl-PL" sz="2800" b="1" dirty="0"/>
              <a:t>3</a:t>
            </a:r>
            <a:r>
              <a:rPr lang="pl-PL" sz="2800" dirty="0"/>
              <a:t> punkty,</a:t>
            </a:r>
          </a:p>
          <a:p>
            <a:r>
              <a:rPr lang="pl-PL" sz="2800" b="1" dirty="0" smtClean="0"/>
              <a:t>wojewódzkim</a:t>
            </a:r>
            <a:r>
              <a:rPr lang="pl-PL" sz="2800" dirty="0" smtClean="0"/>
              <a:t> </a:t>
            </a:r>
            <a:r>
              <a:rPr lang="pl-PL" sz="2800" dirty="0"/>
              <a:t>– przyznaje się </a:t>
            </a:r>
            <a:r>
              <a:rPr lang="pl-PL" sz="2800" b="1" dirty="0"/>
              <a:t>2</a:t>
            </a:r>
            <a:r>
              <a:rPr lang="pl-PL" sz="2800" dirty="0"/>
              <a:t> punkty,</a:t>
            </a:r>
          </a:p>
          <a:p>
            <a:r>
              <a:rPr lang="pl-PL" sz="2800" b="1" dirty="0" smtClean="0"/>
              <a:t>powiatowym</a:t>
            </a:r>
            <a:r>
              <a:rPr lang="pl-PL" sz="2800" dirty="0" smtClean="0"/>
              <a:t> </a:t>
            </a:r>
            <a:r>
              <a:rPr lang="pl-PL" sz="2800" dirty="0"/>
              <a:t>– przyznaje się </a:t>
            </a:r>
            <a:r>
              <a:rPr lang="pl-PL" sz="2800" b="1" dirty="0"/>
              <a:t>1</a:t>
            </a:r>
            <a:r>
              <a:rPr lang="pl-PL" sz="2800" dirty="0"/>
              <a:t> punkt.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511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BILANS – maksymalna liczba punktów</a:t>
            </a:r>
            <a:endParaRPr lang="pl-PL" sz="3200" b="1" dirty="0">
              <a:solidFill>
                <a:srgbClr val="7030A0"/>
              </a:solidFill>
            </a:endParaRPr>
          </a:p>
        </p:txBody>
      </p:sp>
      <p:graphicFrame>
        <p:nvGraphicFramePr>
          <p:cNvPr id="12" name="Symbol zastępczy zawartości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6093679"/>
              </p:ext>
            </p:extLst>
          </p:nvPr>
        </p:nvGraphicFramePr>
        <p:xfrm>
          <a:off x="215777" y="1259557"/>
          <a:ext cx="3528391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Symbol zastępczy zawartości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6762068"/>
              </p:ext>
            </p:extLst>
          </p:nvPr>
        </p:nvGraphicFramePr>
        <p:xfrm>
          <a:off x="4104208" y="1331565"/>
          <a:ext cx="576064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1458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Chart bld="series"/>
        </p:bldSub>
      </p:bldGraphic>
      <p:bldGraphic spid="13" grpId="0">
        <p:bldSub>
          <a:bldChart bld="series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na rok szkolny 2023/2024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5776" y="2411685"/>
            <a:ext cx="9649072" cy="4483869"/>
          </a:xfrm>
        </p:spPr>
        <p:txBody>
          <a:bodyPr/>
          <a:lstStyle/>
          <a:p>
            <a:pPr marL="107950" indent="0" algn="ctr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endParaRPr lang="pl-PL" sz="4000" b="1" dirty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Szczególne osiągnięcia uczniów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na świadectwie ukończenia SP</a:t>
            </a:r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766" y="2123653"/>
            <a:ext cx="1638529" cy="132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7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ogólnopolskich olimpiad przedmiotowych </a:t>
            </a:r>
            <a:r>
              <a:rPr lang="pl-PL" sz="2800" dirty="0"/>
              <a:t>dla uczniów szkół </a:t>
            </a:r>
            <a:r>
              <a:rPr lang="pl-PL" sz="2800" dirty="0" smtClean="0"/>
              <a:t>podstawowych:</a:t>
            </a:r>
            <a:endParaRPr lang="pl-PL" sz="2800" dirty="0"/>
          </a:p>
          <a:p>
            <a:r>
              <a:rPr lang="pl-PL" sz="2800" dirty="0" smtClean="0"/>
              <a:t>Olimpiada </a:t>
            </a:r>
            <a:r>
              <a:rPr lang="pl-PL" sz="2800" dirty="0"/>
              <a:t>Matematyczna Juniorów, </a:t>
            </a:r>
            <a:r>
              <a:rPr lang="pl-PL" sz="2000" dirty="0">
                <a:solidFill>
                  <a:srgbClr val="0000FF"/>
                </a:solidFill>
              </a:rPr>
              <a:t>organizator: Stowarzyszenie na Rzecz Edukacji Matematycznej  w Warszawie</a:t>
            </a:r>
            <a:r>
              <a:rPr lang="pl-PL" sz="2800" dirty="0">
                <a:solidFill>
                  <a:srgbClr val="0000FF"/>
                </a:solidFill>
              </a:rPr>
              <a:t>,</a:t>
            </a:r>
            <a:r>
              <a:rPr lang="pl-PL" sz="2800" dirty="0"/>
              <a:t> </a:t>
            </a:r>
          </a:p>
          <a:p>
            <a:r>
              <a:rPr lang="pl-PL" sz="2800" dirty="0" smtClean="0"/>
              <a:t>Olimpiada </a:t>
            </a:r>
            <a:r>
              <a:rPr lang="pl-PL" sz="2800" dirty="0"/>
              <a:t>Literatury i Języka Polskiego dla Szkół Podstawowych, </a:t>
            </a:r>
            <a:r>
              <a:rPr lang="pl-PL" sz="2000" dirty="0">
                <a:solidFill>
                  <a:srgbClr val="0000FF"/>
                </a:solidFill>
              </a:rPr>
              <a:t>organizator: Instytut Badań Literackich PAN,</a:t>
            </a:r>
            <a:r>
              <a:rPr lang="pl-PL" sz="2800" dirty="0"/>
              <a:t> </a:t>
            </a:r>
          </a:p>
          <a:p>
            <a:r>
              <a:rPr lang="pl-PL" sz="2800" dirty="0" smtClean="0"/>
              <a:t>Olimpiada </a:t>
            </a:r>
            <a:r>
              <a:rPr lang="pl-PL" sz="2800" dirty="0"/>
              <a:t>Języka Angielskiego Juniorów, </a:t>
            </a:r>
            <a:r>
              <a:rPr lang="pl-PL" sz="2000" dirty="0">
                <a:solidFill>
                  <a:srgbClr val="0000FF"/>
                </a:solidFill>
              </a:rPr>
              <a:t>organizator: Wyższa Szkoła Języków Obcych im. Samuela Bogumiła Lindego w Poznaniu,</a:t>
            </a:r>
          </a:p>
          <a:p>
            <a:r>
              <a:rPr lang="pl-PL" sz="2800" dirty="0" smtClean="0"/>
              <a:t>Olimpiada </a:t>
            </a:r>
            <a:r>
              <a:rPr lang="pl-PL" sz="2800" dirty="0"/>
              <a:t>Historyczna Juniorów, </a:t>
            </a:r>
            <a:r>
              <a:rPr lang="pl-PL" sz="2000" dirty="0">
                <a:solidFill>
                  <a:srgbClr val="0000FF"/>
                </a:solidFill>
              </a:rPr>
              <a:t>organizator: Polskie Towarzystwo Historyczne,</a:t>
            </a:r>
          </a:p>
          <a:p>
            <a:r>
              <a:rPr lang="pl-PL" sz="2800" dirty="0" smtClean="0"/>
              <a:t>Olimpiada </a:t>
            </a:r>
            <a:r>
              <a:rPr lang="pl-PL" sz="2800" dirty="0"/>
              <a:t>Informatyczna Juniorów, </a:t>
            </a:r>
            <a:r>
              <a:rPr lang="pl-PL" sz="2000" dirty="0">
                <a:solidFill>
                  <a:srgbClr val="0000FF"/>
                </a:solidFill>
              </a:rPr>
              <a:t>organizator: Fundacja Rozwoju Informatyki.</a:t>
            </a:r>
          </a:p>
        </p:txBody>
      </p:sp>
    </p:spTree>
    <p:extLst>
      <p:ext uri="{BB962C8B-B14F-4D97-AF65-F5344CB8AC3E}">
        <p14:creationId xmlns:p14="http://schemas.microsoft.com/office/powerpoint/2010/main" val="41642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wojewódzkich konkursów przedmiotowych </a:t>
            </a:r>
            <a:r>
              <a:rPr lang="pl-PL" sz="2800" dirty="0"/>
              <a:t>dla uczniów szkół podstawowych, organizowanych przez Łódzkiego Kuratora Oświaty lub kuratorów oświaty w innych województwach:</a:t>
            </a:r>
          </a:p>
          <a:p>
            <a:r>
              <a:rPr lang="pl-PL" sz="2800" dirty="0" smtClean="0"/>
              <a:t>    1</a:t>
            </a:r>
            <a:r>
              <a:rPr lang="pl-PL" sz="2800" dirty="0"/>
              <a:t>)	język polski</a:t>
            </a:r>
            <a:r>
              <a:rPr lang="pl-PL" sz="2800" dirty="0" smtClean="0"/>
              <a:t>,					</a:t>
            </a:r>
            <a:r>
              <a:rPr lang="pl-PL" sz="2800" dirty="0"/>
              <a:t>6)	</a:t>
            </a:r>
            <a:r>
              <a:rPr lang="pl-PL" sz="2800" dirty="0" smtClean="0"/>
              <a:t>historia,</a:t>
            </a:r>
            <a:endParaRPr lang="pl-PL" sz="2800" dirty="0"/>
          </a:p>
          <a:p>
            <a:r>
              <a:rPr lang="pl-PL" sz="2800" dirty="0" smtClean="0"/>
              <a:t>    2</a:t>
            </a:r>
            <a:r>
              <a:rPr lang="pl-PL" sz="2800" dirty="0"/>
              <a:t>)	język angielski</a:t>
            </a:r>
            <a:r>
              <a:rPr lang="pl-PL" sz="2800" dirty="0" smtClean="0"/>
              <a:t>,				</a:t>
            </a:r>
            <a:r>
              <a:rPr lang="pl-PL" sz="2800" dirty="0"/>
              <a:t>7)	</a:t>
            </a:r>
            <a:r>
              <a:rPr lang="pl-PL" sz="2800" dirty="0" smtClean="0"/>
              <a:t>matematyka</a:t>
            </a:r>
            <a:r>
              <a:rPr lang="pl-PL" sz="2800" dirty="0"/>
              <a:t>,</a:t>
            </a:r>
          </a:p>
          <a:p>
            <a:r>
              <a:rPr lang="pl-PL" sz="2800" dirty="0" smtClean="0"/>
              <a:t>    3</a:t>
            </a:r>
            <a:r>
              <a:rPr lang="pl-PL" sz="2800" dirty="0"/>
              <a:t>)	język francuski, </a:t>
            </a:r>
            <a:r>
              <a:rPr lang="pl-PL" sz="2800" dirty="0" smtClean="0"/>
              <a:t>				</a:t>
            </a:r>
            <a:r>
              <a:rPr lang="pl-PL" sz="2800" dirty="0"/>
              <a:t>8)	</a:t>
            </a:r>
            <a:r>
              <a:rPr lang="pl-PL" sz="2800" dirty="0" smtClean="0"/>
              <a:t>biologia</a:t>
            </a:r>
            <a:r>
              <a:rPr lang="pl-PL" sz="2800" dirty="0"/>
              <a:t>,</a:t>
            </a:r>
          </a:p>
          <a:p>
            <a:r>
              <a:rPr lang="pl-PL" sz="2800" dirty="0" smtClean="0"/>
              <a:t>    4</a:t>
            </a:r>
            <a:r>
              <a:rPr lang="pl-PL" sz="2800" dirty="0"/>
              <a:t>)	język </a:t>
            </a:r>
            <a:r>
              <a:rPr lang="pl-PL" sz="2800" dirty="0" smtClean="0"/>
              <a:t>hiszpański,				</a:t>
            </a:r>
            <a:r>
              <a:rPr lang="pl-PL" sz="2800" dirty="0"/>
              <a:t>9)	</a:t>
            </a:r>
            <a:r>
              <a:rPr lang="pl-PL" sz="2800" dirty="0" smtClean="0"/>
              <a:t>geografia</a:t>
            </a:r>
            <a:r>
              <a:rPr lang="pl-PL" sz="2800" dirty="0"/>
              <a:t>,</a:t>
            </a:r>
          </a:p>
          <a:p>
            <a:r>
              <a:rPr lang="pl-PL" sz="2800" dirty="0" smtClean="0"/>
              <a:t>    5</a:t>
            </a:r>
            <a:r>
              <a:rPr lang="pl-PL" sz="2800" dirty="0"/>
              <a:t>)	</a:t>
            </a:r>
            <a:r>
              <a:rPr lang="pl-PL" sz="2800" dirty="0" smtClean="0"/>
              <a:t>język </a:t>
            </a:r>
            <a:r>
              <a:rPr lang="pl-PL" sz="2800" dirty="0"/>
              <a:t>niemiecki,</a:t>
            </a:r>
            <a:r>
              <a:rPr lang="pl-PL" sz="2800" dirty="0" smtClean="0"/>
              <a:t>				</a:t>
            </a:r>
            <a:r>
              <a:rPr lang="pl-PL" sz="2800" dirty="0"/>
              <a:t>10) fizyka,</a:t>
            </a:r>
          </a:p>
          <a:p>
            <a:pPr marL="107950" indent="0">
              <a:buNone/>
            </a:pPr>
            <a:r>
              <a:rPr lang="pl-PL" sz="2800" dirty="0" smtClean="0"/>
              <a:t>												11</a:t>
            </a:r>
            <a:r>
              <a:rPr lang="pl-PL" sz="2800" dirty="0"/>
              <a:t>) chemia.</a:t>
            </a:r>
          </a:p>
        </p:txBody>
      </p:sp>
    </p:spTree>
    <p:extLst>
      <p:ext uri="{BB962C8B-B14F-4D97-AF65-F5344CB8AC3E}">
        <p14:creationId xmlns:p14="http://schemas.microsoft.com/office/powerpoint/2010/main" val="169539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Laureaci </a:t>
            </a:r>
            <a:r>
              <a:rPr lang="pl-PL" sz="2800" dirty="0"/>
              <a:t>i finaliści </a:t>
            </a:r>
            <a:r>
              <a:rPr lang="pl-PL" sz="2800" dirty="0" smtClean="0"/>
              <a:t>ogólnopolskich olimpiad przedmiotowych oraz </a:t>
            </a:r>
            <a:r>
              <a:rPr lang="pl-PL" sz="2800" b="1" dirty="0" smtClean="0"/>
              <a:t>laureaci </a:t>
            </a:r>
            <a:r>
              <a:rPr lang="pl-PL" sz="2800" b="1" dirty="0"/>
              <a:t>konkursów przedmiotowych</a:t>
            </a:r>
            <a:r>
              <a:rPr lang="pl-PL" sz="2800" dirty="0"/>
              <a:t>, wymienionych </a:t>
            </a:r>
            <a:r>
              <a:rPr lang="pl-PL" sz="2800" dirty="0" smtClean="0"/>
              <a:t>na poprzednich slajdach, przyjmowani </a:t>
            </a:r>
            <a:r>
              <a:rPr lang="pl-PL" sz="2800" dirty="0"/>
              <a:t>są do wybranych przez nich szkół </a:t>
            </a:r>
            <a:r>
              <a:rPr lang="pl-PL" sz="2800" dirty="0" smtClean="0"/>
              <a:t>w </a:t>
            </a:r>
            <a:r>
              <a:rPr lang="pl-PL" sz="2800" dirty="0"/>
              <a:t>pierwszej kolejności. </a:t>
            </a:r>
            <a:r>
              <a:rPr lang="pl-PL" sz="2800" dirty="0" smtClean="0"/>
              <a:t>W praktyce oznacza to przyznanie </a:t>
            </a:r>
            <a:r>
              <a:rPr lang="pl-PL" sz="2800" b="1" dirty="0" smtClean="0"/>
              <a:t>200</a:t>
            </a:r>
            <a:r>
              <a:rPr lang="pl-PL" sz="2800" dirty="0" smtClean="0"/>
              <a:t> punktów rekrutacyjnych.</a:t>
            </a:r>
          </a:p>
          <a:p>
            <a:pPr marL="107950" indent="0">
              <a:buNone/>
            </a:pPr>
            <a:endParaRPr lang="pl-PL" sz="2800" dirty="0" smtClean="0"/>
          </a:p>
          <a:p>
            <a:pPr marL="107950" indent="0">
              <a:buNone/>
            </a:pPr>
            <a:r>
              <a:rPr lang="pl-PL" sz="2800" dirty="0" smtClean="0"/>
              <a:t>Pozostali kandydaci przyjmowani są do oddziału znajdującego się na najwyższej pozycji spośród wskazanych przez nich na liście preferencji, do którego liczba punktów jest wystarczająca do przyjęcia. </a:t>
            </a:r>
          </a:p>
          <a:p>
            <a:pPr marL="107950" indent="0">
              <a:buNone/>
            </a:pPr>
            <a:r>
              <a:rPr lang="pl-PL" sz="2800" dirty="0" smtClean="0">
                <a:solidFill>
                  <a:srgbClr val="0000FF"/>
                </a:solidFill>
              </a:rPr>
              <a:t>Kryterium decydującym o przyjęciu jest liczba punktów,      a nie numer oddziału na liście preferencji.</a:t>
            </a:r>
            <a:endParaRPr lang="pl-PL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12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475581"/>
            <a:ext cx="9577064" cy="5419973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konkursów o zasięgu </a:t>
            </a:r>
            <a:r>
              <a:rPr lang="pl-PL" sz="2800" b="1" dirty="0" err="1"/>
              <a:t>ponadwojewódzkim</a:t>
            </a:r>
            <a:r>
              <a:rPr lang="pl-PL" sz="2800" dirty="0"/>
              <a:t>, organizowanych </a:t>
            </a:r>
            <a:r>
              <a:rPr lang="pl-PL" sz="2800" dirty="0" smtClean="0"/>
              <a:t>przez </a:t>
            </a:r>
            <a:r>
              <a:rPr lang="pl-PL" sz="2800" dirty="0"/>
              <a:t>komitety główne </a:t>
            </a:r>
            <a:r>
              <a:rPr lang="pl-PL" sz="2800" dirty="0" smtClean="0"/>
              <a:t>olimpiad oraz organizowanych </a:t>
            </a:r>
            <a:r>
              <a:rPr lang="pl-PL" sz="2800" dirty="0"/>
              <a:t>lub współorganizowanych przez </a:t>
            </a:r>
            <a:r>
              <a:rPr lang="pl-PL" sz="2800" dirty="0" smtClean="0"/>
              <a:t>ŁKO:</a:t>
            </a:r>
          </a:p>
          <a:p>
            <a:pPr marL="107950" indent="0">
              <a:buNone/>
            </a:pPr>
            <a:endParaRPr lang="pl-PL" sz="1200" dirty="0"/>
          </a:p>
          <a:p>
            <a:r>
              <a:rPr lang="pl-PL" sz="2800" dirty="0" smtClean="0"/>
              <a:t>XVIII </a:t>
            </a:r>
            <a:r>
              <a:rPr lang="pl-PL" sz="2800" dirty="0"/>
              <a:t>Ogólnopolski Konkurs Historyczny </a:t>
            </a:r>
            <a:r>
              <a:rPr lang="pl-PL" sz="2800" dirty="0" smtClean="0"/>
              <a:t>„</a:t>
            </a:r>
            <a:r>
              <a:rPr lang="pl-PL" sz="2800" dirty="0"/>
              <a:t>Losy żołnierza i dzieje oręża polskiego w latach 1887-1922. </a:t>
            </a:r>
            <a:r>
              <a:rPr lang="pl-PL" sz="2400" dirty="0"/>
              <a:t>O niepodległość i granice Rzeczypospolitej</a:t>
            </a:r>
            <a:r>
              <a:rPr lang="pl-PL" sz="2800" dirty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Mazowieckie Kuratorium Oświaty, </a:t>
            </a:r>
          </a:p>
          <a:p>
            <a:r>
              <a:rPr lang="pl-PL" sz="2800" dirty="0" smtClean="0"/>
              <a:t>VI </a:t>
            </a:r>
            <a:r>
              <a:rPr lang="pl-PL" sz="2800" dirty="0"/>
              <a:t>Ogólnopolski Konkurs </a:t>
            </a:r>
            <a:r>
              <a:rPr lang="pl-PL" sz="2800" dirty="0" smtClean="0"/>
              <a:t>Języka </a:t>
            </a:r>
            <a:r>
              <a:rPr lang="pl-PL" sz="2800" dirty="0"/>
              <a:t>Niemieckiego „</a:t>
            </a:r>
            <a:r>
              <a:rPr lang="pl-PL" sz="2800" dirty="0" err="1"/>
              <a:t>Lust</a:t>
            </a:r>
            <a:r>
              <a:rPr lang="pl-PL" sz="2800" dirty="0"/>
              <a:t> </a:t>
            </a:r>
            <a:r>
              <a:rPr lang="pl-PL" sz="2800" dirty="0" err="1"/>
              <a:t>auf</a:t>
            </a:r>
            <a:r>
              <a:rPr lang="pl-PL" sz="2800" dirty="0"/>
              <a:t> </a:t>
            </a:r>
            <a:r>
              <a:rPr lang="pl-PL" sz="2800" dirty="0" err="1"/>
              <a:t>Lesen</a:t>
            </a:r>
            <a:r>
              <a:rPr lang="pl-PL" sz="2800" dirty="0"/>
              <a:t>?”, </a:t>
            </a:r>
            <a:r>
              <a:rPr lang="pl-PL" sz="2000" dirty="0">
                <a:solidFill>
                  <a:srgbClr val="0000FF"/>
                </a:solidFill>
              </a:rPr>
              <a:t>organizator: Polskie Stowarzyszenie Nauczycieli Języka Niemieckiego,</a:t>
            </a:r>
          </a:p>
          <a:p>
            <a:r>
              <a:rPr lang="pl-PL" sz="2800" dirty="0" smtClean="0"/>
              <a:t>II </a:t>
            </a:r>
            <a:r>
              <a:rPr lang="pl-PL" sz="2800" dirty="0"/>
              <a:t>Ogólnopolski Konkurs Retoryczny, </a:t>
            </a:r>
            <a:r>
              <a:rPr lang="pl-PL" sz="2000" dirty="0">
                <a:solidFill>
                  <a:srgbClr val="0000FF"/>
                </a:solidFill>
              </a:rPr>
              <a:t>organizator: Kuratorium Oświaty w Lublinie, Katolicki Uniwersytet Lubelski Jana Pawła II w Lublinie, Lubelskie Samorządowe Centrum Doskonalenia Nauczycieli oraz Centrum Jana Pawła II w Lublinie,</a:t>
            </a:r>
          </a:p>
        </p:txBody>
      </p:sp>
    </p:spTree>
    <p:extLst>
      <p:ext uri="{BB962C8B-B14F-4D97-AF65-F5344CB8AC3E}">
        <p14:creationId xmlns:p14="http://schemas.microsoft.com/office/powerpoint/2010/main" val="83864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07429"/>
            <a:ext cx="10080624" cy="1080120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187549"/>
            <a:ext cx="9577064" cy="570800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konkursów o zasięgu </a:t>
            </a:r>
            <a:r>
              <a:rPr lang="pl-PL" sz="2800" b="1" dirty="0" err="1" smtClean="0"/>
              <a:t>ponadwojewódzkim</a:t>
            </a:r>
            <a:r>
              <a:rPr lang="pl-PL" sz="2800" b="1" dirty="0" smtClean="0"/>
              <a:t> </a:t>
            </a:r>
            <a:r>
              <a:rPr lang="pl-PL" sz="2800" dirty="0" smtClean="0"/>
              <a:t>c.d., :</a:t>
            </a:r>
          </a:p>
          <a:p>
            <a:r>
              <a:rPr lang="pl-PL" sz="2800" dirty="0" smtClean="0"/>
              <a:t>III </a:t>
            </a:r>
            <a:r>
              <a:rPr lang="pl-PL" sz="2800" dirty="0"/>
              <a:t>Ogólnopolska Olimpiada Wiedzy Chemicznej dla Szkół Podstawowych, </a:t>
            </a:r>
            <a:r>
              <a:rPr lang="pl-PL" sz="2000" dirty="0">
                <a:solidFill>
                  <a:srgbClr val="0000FF"/>
                </a:solidFill>
              </a:rPr>
              <a:t>organizator: </a:t>
            </a:r>
            <a:r>
              <a:rPr lang="pl-PL" sz="2000" dirty="0" smtClean="0">
                <a:solidFill>
                  <a:srgbClr val="0000FF"/>
                </a:solidFill>
              </a:rPr>
              <a:t>Wydział Chemii Uniwersytetu Jagiellońskiego w Krakowie,</a:t>
            </a:r>
            <a:endParaRPr lang="pl-PL" sz="2000" dirty="0">
              <a:solidFill>
                <a:srgbClr val="0000FF"/>
              </a:solidFill>
            </a:endParaRPr>
          </a:p>
          <a:p>
            <a:r>
              <a:rPr lang="pl-PL" sz="2800" dirty="0" smtClean="0"/>
              <a:t>Z </a:t>
            </a:r>
            <a:r>
              <a:rPr lang="pl-PL" sz="2800" dirty="0"/>
              <a:t>Energią dla Klimatu – Ogólnopolski Konkurs Wiedzy o Wpływie Energetyki na Środowisko, </a:t>
            </a:r>
            <a:r>
              <a:rPr lang="pl-PL" sz="2000" dirty="0">
                <a:solidFill>
                  <a:srgbClr val="0000FF"/>
                </a:solidFill>
              </a:rPr>
              <a:t>organizator: Departament Energii Jądrowej Ministerstwa Klimatu i Środowiska, Fundacja Forum Atomowe i Wydział Fizyki Uniwersytetu Warszawskiego,</a:t>
            </a:r>
          </a:p>
          <a:p>
            <a:r>
              <a:rPr lang="pl-PL" sz="2800" dirty="0" smtClean="0"/>
              <a:t>XIX </a:t>
            </a:r>
            <a:r>
              <a:rPr lang="pl-PL" sz="2800" dirty="0"/>
              <a:t>Ogólnopolski Konkurs </a:t>
            </a:r>
            <a:r>
              <a:rPr lang="pl-PL" sz="2800" dirty="0" smtClean="0"/>
              <a:t>dla Młodzieży „</a:t>
            </a:r>
            <a:r>
              <a:rPr lang="pl-PL" sz="2800" dirty="0"/>
              <a:t>Pomóż ocalić życie bezbronnemu”, </a:t>
            </a:r>
            <a:r>
              <a:rPr lang="pl-PL" sz="2000" dirty="0">
                <a:solidFill>
                  <a:srgbClr val="0000FF"/>
                </a:solidFill>
              </a:rPr>
              <a:t>organizator: Polskie Stowarzyszenie Obrońców Życia </a:t>
            </a:r>
            <a:r>
              <a:rPr lang="pl-PL" sz="2000" dirty="0" smtClean="0">
                <a:solidFill>
                  <a:srgbClr val="0000FF"/>
                </a:solidFill>
              </a:rPr>
              <a:t>Człowieka,</a:t>
            </a:r>
          </a:p>
          <a:p>
            <a:r>
              <a:rPr lang="pl-PL" sz="2800" dirty="0" smtClean="0"/>
              <a:t>Ogólnopolski </a:t>
            </a:r>
            <a:r>
              <a:rPr lang="pl-PL" sz="2800" dirty="0"/>
              <a:t>Konkurs „Królowa Sportu – historia i współczesność polskiej lekkoatletyki</a:t>
            </a:r>
            <a:r>
              <a:rPr lang="pl-PL" sz="2800" dirty="0" smtClean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</a:t>
            </a:r>
            <a:r>
              <a:rPr lang="pl-PL" sz="2000" dirty="0" smtClean="0">
                <a:solidFill>
                  <a:srgbClr val="0000FF"/>
                </a:solidFill>
              </a:rPr>
              <a:t> </a:t>
            </a:r>
            <a:r>
              <a:rPr lang="pl-PL" sz="2000" dirty="0">
                <a:solidFill>
                  <a:srgbClr val="0000FF"/>
                </a:solidFill>
              </a:rPr>
              <a:t>Polski Związek Lekkiej Atletyki oraz Sportowa Szkoła Podstawowa nr 3 im. Józefa Jaworskiego w Aleksandrowie </a:t>
            </a:r>
            <a:r>
              <a:rPr lang="pl-PL" sz="2000" dirty="0" smtClean="0">
                <a:solidFill>
                  <a:srgbClr val="0000FF"/>
                </a:solidFill>
              </a:rPr>
              <a:t>Łódzkim,</a:t>
            </a:r>
          </a:p>
        </p:txBody>
      </p:sp>
    </p:spTree>
    <p:extLst>
      <p:ext uri="{BB962C8B-B14F-4D97-AF65-F5344CB8AC3E}">
        <p14:creationId xmlns:p14="http://schemas.microsoft.com/office/powerpoint/2010/main" val="130851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07429"/>
            <a:ext cx="10080624" cy="1080120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187549"/>
            <a:ext cx="9577064" cy="570800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konkursów o zasięgu </a:t>
            </a:r>
            <a:r>
              <a:rPr lang="pl-PL" sz="2800" b="1" dirty="0" err="1" smtClean="0"/>
              <a:t>ponadwojewódzkim</a:t>
            </a:r>
            <a:r>
              <a:rPr lang="pl-PL" sz="2800" b="1" dirty="0" smtClean="0"/>
              <a:t> </a:t>
            </a:r>
            <a:r>
              <a:rPr lang="pl-PL" sz="2800" dirty="0" smtClean="0"/>
              <a:t>c.d., :</a:t>
            </a:r>
          </a:p>
          <a:p>
            <a:r>
              <a:rPr lang="pl-PL" sz="2800" dirty="0"/>
              <a:t>Ogólnopolski Konkurs Wiedzy o Mikołaju Koperniku, </a:t>
            </a:r>
            <a:r>
              <a:rPr lang="pl-PL" sz="2000" dirty="0">
                <a:solidFill>
                  <a:srgbClr val="0000FF"/>
                </a:solidFill>
              </a:rPr>
              <a:t>organizator: Kujawsko-Pomorski Kurator Oświaty, Urząd miasta Torunia,</a:t>
            </a:r>
          </a:p>
          <a:p>
            <a:r>
              <a:rPr lang="pl-PL" sz="2800" dirty="0"/>
              <a:t>Ogólnopolski Konkurs „Ignacy Jan Paderewski – pianista, wirtuoz, kompozytor, polityk, dyplomata, mąż stanu, mecenas sztuki i architektury”, </a:t>
            </a:r>
            <a:r>
              <a:rPr lang="pl-PL" sz="2000" dirty="0">
                <a:solidFill>
                  <a:srgbClr val="0000FF"/>
                </a:solidFill>
              </a:rPr>
              <a:t>organizator: Wielkopolski Kurator Oświaty, Instytut Dziedzictwa Myśli Narodowej im. Romana Dmowskiego i Ignacego Jana Paderewskiego w Warszawie,</a:t>
            </a:r>
          </a:p>
          <a:p>
            <a:r>
              <a:rPr lang="pl-PL" sz="2800" dirty="0"/>
              <a:t>XXXIII Ogólnopolski Konkurs im. Jana Parandowskiego na </a:t>
            </a:r>
            <a:r>
              <a:rPr lang="pl-PL" sz="2800" dirty="0" smtClean="0"/>
              <a:t>opowiadania o </a:t>
            </a:r>
            <a:r>
              <a:rPr lang="pl-PL" sz="2800" dirty="0"/>
              <a:t>tematyce </a:t>
            </a:r>
            <a:r>
              <a:rPr lang="pl-PL" sz="2800" dirty="0" smtClean="0"/>
              <a:t>olimpijskiej, </a:t>
            </a:r>
            <a:r>
              <a:rPr lang="pl-PL" sz="2000" dirty="0">
                <a:solidFill>
                  <a:srgbClr val="0000FF"/>
                </a:solidFill>
              </a:rPr>
              <a:t>organizator: Polski Komitet </a:t>
            </a:r>
            <a:r>
              <a:rPr lang="pl-PL" sz="2000" dirty="0" smtClean="0">
                <a:solidFill>
                  <a:srgbClr val="0000FF"/>
                </a:solidFill>
              </a:rPr>
              <a:t>Olimpijski,</a:t>
            </a:r>
          </a:p>
          <a:p>
            <a:r>
              <a:rPr lang="pl-PL" sz="2800" dirty="0"/>
              <a:t>Ogólnopolski Konkurs „Kresy – polskie ziemie wschodnie w XX wieku”, </a:t>
            </a:r>
            <a:r>
              <a:rPr lang="pl-PL" sz="2000" dirty="0">
                <a:solidFill>
                  <a:srgbClr val="0000FF"/>
                </a:solidFill>
              </a:rPr>
              <a:t>organizator:</a:t>
            </a:r>
            <a:r>
              <a:rPr lang="pl-PL" sz="2000" dirty="0" smtClean="0">
                <a:solidFill>
                  <a:srgbClr val="0000FF"/>
                </a:solidFill>
              </a:rPr>
              <a:t> </a:t>
            </a:r>
            <a:r>
              <a:rPr lang="pl-PL" sz="2000" dirty="0">
                <a:solidFill>
                  <a:srgbClr val="0000FF"/>
                </a:solidFill>
              </a:rPr>
              <a:t>Instytut Pamięci Narodowej – Komisja Ścigania Zbrodni przeciwko Narodowi Polskiemu w </a:t>
            </a:r>
            <a:r>
              <a:rPr lang="pl-PL" sz="2000" dirty="0" smtClean="0">
                <a:solidFill>
                  <a:srgbClr val="0000FF"/>
                </a:solidFill>
              </a:rPr>
              <a:t>Warszawie,</a:t>
            </a:r>
          </a:p>
        </p:txBody>
      </p:sp>
    </p:spTree>
    <p:extLst>
      <p:ext uri="{BB962C8B-B14F-4D97-AF65-F5344CB8AC3E}">
        <p14:creationId xmlns:p14="http://schemas.microsoft.com/office/powerpoint/2010/main" val="890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07429"/>
            <a:ext cx="10080624" cy="1080120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187549"/>
            <a:ext cx="9577064" cy="570800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konkursów o zasięgu </a:t>
            </a:r>
            <a:r>
              <a:rPr lang="pl-PL" sz="2800" b="1" dirty="0" err="1" smtClean="0"/>
              <a:t>ponadwojewódzkim</a:t>
            </a:r>
            <a:r>
              <a:rPr lang="pl-PL" sz="2800" b="1" dirty="0" smtClean="0"/>
              <a:t> </a:t>
            </a:r>
            <a:r>
              <a:rPr lang="pl-PL" sz="2800" dirty="0" smtClean="0"/>
              <a:t>c.d., :</a:t>
            </a:r>
          </a:p>
          <a:p>
            <a:r>
              <a:rPr lang="pl-PL" sz="2800" dirty="0"/>
              <a:t>Międzynarodowy Konkurs Programistyczny </a:t>
            </a:r>
            <a:r>
              <a:rPr lang="pl-PL" sz="2800" dirty="0" err="1"/>
              <a:t>Baltie</a:t>
            </a:r>
            <a:r>
              <a:rPr lang="pl-PL" sz="2800" dirty="0"/>
              <a:t> 2023, </a:t>
            </a:r>
            <a:r>
              <a:rPr lang="pl-PL" sz="2000" dirty="0">
                <a:solidFill>
                  <a:srgbClr val="0000FF"/>
                </a:solidFill>
              </a:rPr>
              <a:t>organizator: SGP Systems, </a:t>
            </a:r>
            <a:r>
              <a:rPr lang="pl-PL" sz="2000" dirty="0" err="1">
                <a:solidFill>
                  <a:srgbClr val="0000FF"/>
                </a:solidFill>
              </a:rPr>
              <a:t>s.r.o</a:t>
            </a:r>
            <a:r>
              <a:rPr lang="pl-PL" sz="2000" dirty="0">
                <a:solidFill>
                  <a:srgbClr val="0000FF"/>
                </a:solidFill>
              </a:rPr>
              <a:t>., Czechy,</a:t>
            </a:r>
          </a:p>
          <a:p>
            <a:r>
              <a:rPr lang="pl-PL" sz="2800" dirty="0"/>
              <a:t>XXII Ogólnopolski Konkurs „Poznajemy Parki Krajobrazowe Polski”, </a:t>
            </a:r>
            <a:r>
              <a:rPr lang="pl-PL" sz="2000" dirty="0">
                <a:solidFill>
                  <a:srgbClr val="0000FF"/>
                </a:solidFill>
              </a:rPr>
              <a:t>organizator: Porozumienie Parków Krajobrazowych Polski,</a:t>
            </a:r>
          </a:p>
          <a:p>
            <a:r>
              <a:rPr lang="pl-PL" sz="2800" dirty="0"/>
              <a:t>XLIV Ogólnopolski Turniej o Bezpieczeństwie w Ruchu Drogowym dla uczniów szkół podstawowych, </a:t>
            </a:r>
            <a:r>
              <a:rPr lang="pl-PL" sz="2000" dirty="0">
                <a:solidFill>
                  <a:srgbClr val="0000FF"/>
                </a:solidFill>
              </a:rPr>
              <a:t>organizator: Zarząd Okręgowy Polskiego Związku Motorowego w Łodzi, Wojewódzki Ośrodek Ruchu Drogowego w Łodzi, Łódzki Kurator </a:t>
            </a:r>
            <a:r>
              <a:rPr lang="pl-PL" sz="2000" dirty="0" smtClean="0">
                <a:solidFill>
                  <a:srgbClr val="0000FF"/>
                </a:solidFill>
              </a:rPr>
              <a:t>Oświaty,</a:t>
            </a:r>
          </a:p>
        </p:txBody>
      </p:sp>
    </p:spTree>
    <p:extLst>
      <p:ext uri="{BB962C8B-B14F-4D97-AF65-F5344CB8AC3E}">
        <p14:creationId xmlns:p14="http://schemas.microsoft.com/office/powerpoint/2010/main" val="1121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547589"/>
            <a:ext cx="9577064" cy="534796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wojewódzkich konkursów tematycznych i interdyscyplinarnych</a:t>
            </a:r>
            <a:r>
              <a:rPr lang="pl-PL" sz="2800" dirty="0"/>
              <a:t>, organizowanych lub współorganizowanych przez </a:t>
            </a:r>
            <a:r>
              <a:rPr lang="pl-PL" sz="2800" dirty="0" smtClean="0"/>
              <a:t>ŁKO </a:t>
            </a:r>
            <a:r>
              <a:rPr lang="pl-PL" sz="2800" dirty="0"/>
              <a:t>oraz </a:t>
            </a:r>
            <a:r>
              <a:rPr lang="pl-PL" sz="2800" dirty="0" smtClean="0"/>
              <a:t>komitety </a:t>
            </a:r>
            <a:r>
              <a:rPr lang="pl-PL" sz="2800" dirty="0"/>
              <a:t>konkursów</a:t>
            </a:r>
            <a:r>
              <a:rPr lang="pl-PL" sz="2800" dirty="0" smtClean="0"/>
              <a:t>:</a:t>
            </a:r>
          </a:p>
          <a:p>
            <a:pPr marL="107950" indent="0">
              <a:buNone/>
            </a:pPr>
            <a:endParaRPr lang="pl-PL" sz="1200" dirty="0"/>
          </a:p>
          <a:p>
            <a:r>
              <a:rPr lang="pl-PL" sz="2800" dirty="0" smtClean="0"/>
              <a:t>Ogólnopolski </a:t>
            </a:r>
            <a:r>
              <a:rPr lang="pl-PL" sz="2800" dirty="0"/>
              <a:t>Tematyczny Konkurs Informatyczny „</a:t>
            </a:r>
            <a:r>
              <a:rPr lang="pl-PL" sz="2800" dirty="0" err="1" smtClean="0"/>
              <a:t>Infosukces</a:t>
            </a:r>
            <a:r>
              <a:rPr lang="pl-PL" sz="2800" dirty="0" smtClean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</a:t>
            </a:r>
            <a:r>
              <a:rPr lang="pl-PL" sz="2000" dirty="0" smtClean="0">
                <a:solidFill>
                  <a:srgbClr val="0000FF"/>
                </a:solidFill>
              </a:rPr>
              <a:t>Politechnika Łódzka, wydział </a:t>
            </a:r>
            <a:r>
              <a:rPr lang="pl-PL" sz="2000" dirty="0" err="1" smtClean="0">
                <a:solidFill>
                  <a:srgbClr val="0000FF"/>
                </a:solidFill>
              </a:rPr>
              <a:t>EEIiA</a:t>
            </a:r>
            <a:endParaRPr lang="pl-PL" sz="2000" dirty="0">
              <a:solidFill>
                <a:srgbClr val="0000FF"/>
              </a:solidFill>
            </a:endParaRPr>
          </a:p>
          <a:p>
            <a:r>
              <a:rPr lang="pl-PL" sz="2800" dirty="0" smtClean="0"/>
              <a:t>Wojewódzki </a:t>
            </a:r>
            <a:r>
              <a:rPr lang="pl-PL" sz="2800" dirty="0"/>
              <a:t>Tematyczny Konkurs Fizyczny „Fascynująca </a:t>
            </a:r>
            <a:r>
              <a:rPr lang="pl-PL" sz="2800" dirty="0" smtClean="0"/>
              <a:t>fizyka”, </a:t>
            </a:r>
            <a:r>
              <a:rPr lang="pl-PL" sz="2000" dirty="0">
                <a:solidFill>
                  <a:srgbClr val="0000FF"/>
                </a:solidFill>
              </a:rPr>
              <a:t>organizator: Stowarzyszenie Nauczycieli Fizyki Ziemi Łódzkiej,</a:t>
            </a:r>
          </a:p>
          <a:p>
            <a:r>
              <a:rPr lang="pl-PL" sz="2800" dirty="0" smtClean="0"/>
              <a:t>Wojewódzki </a:t>
            </a:r>
            <a:r>
              <a:rPr lang="pl-PL" sz="2800" dirty="0"/>
              <a:t>Tematyczny Konkurs Historyczno-Religijny „Nasze Dziedzictwo</a:t>
            </a:r>
            <a:r>
              <a:rPr lang="pl-PL" sz="2800" dirty="0" smtClean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Wydział Katechetyczny </a:t>
            </a:r>
            <a:r>
              <a:rPr lang="pl-PL" sz="2000" dirty="0" smtClean="0">
                <a:solidFill>
                  <a:srgbClr val="0000FF"/>
                </a:solidFill>
              </a:rPr>
              <a:t>Kurii,</a:t>
            </a:r>
            <a:endParaRPr lang="pl-PL" sz="2000" dirty="0">
              <a:solidFill>
                <a:srgbClr val="0000FF"/>
              </a:solidFill>
            </a:endParaRPr>
          </a:p>
          <a:p>
            <a:r>
              <a:rPr lang="pl-PL" sz="2800" dirty="0" smtClean="0"/>
              <a:t>Wojewódzki Konkurs </a:t>
            </a:r>
            <a:r>
              <a:rPr lang="pl-PL" sz="2800" dirty="0"/>
              <a:t>Internetowy „First Step To </a:t>
            </a:r>
            <a:r>
              <a:rPr lang="pl-PL" sz="2800" dirty="0" err="1"/>
              <a:t>Success</a:t>
            </a:r>
            <a:r>
              <a:rPr lang="pl-PL" sz="2800" dirty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Stowarzyszenie Nauczycieli Fizyki Ziemi Łódzkiej</a:t>
            </a:r>
            <a:r>
              <a:rPr lang="pl-PL" sz="2000" dirty="0" smtClean="0">
                <a:solidFill>
                  <a:srgbClr val="0000FF"/>
                </a:solidFill>
              </a:rPr>
              <a:t>,</a:t>
            </a:r>
            <a:endParaRPr lang="pl-PL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90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475581"/>
            <a:ext cx="9577064" cy="5419973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wojewódzkich konkursów tematycznych i interdyscyplinarnych</a:t>
            </a:r>
            <a:r>
              <a:rPr lang="pl-PL" sz="2800" dirty="0"/>
              <a:t>, organizowanych lub współorganizowanych przez </a:t>
            </a:r>
            <a:r>
              <a:rPr lang="pl-PL" sz="2800" dirty="0" smtClean="0"/>
              <a:t>ŁKO </a:t>
            </a:r>
            <a:r>
              <a:rPr lang="pl-PL" sz="2800" dirty="0"/>
              <a:t>oraz </a:t>
            </a:r>
            <a:r>
              <a:rPr lang="pl-PL" sz="2800" dirty="0" smtClean="0"/>
              <a:t>komitety </a:t>
            </a:r>
            <a:r>
              <a:rPr lang="pl-PL" sz="2800" dirty="0"/>
              <a:t>konkursów</a:t>
            </a:r>
            <a:r>
              <a:rPr lang="pl-PL" sz="2800" dirty="0" smtClean="0"/>
              <a:t>:</a:t>
            </a:r>
          </a:p>
          <a:p>
            <a:pPr marL="107950" indent="0">
              <a:buNone/>
            </a:pPr>
            <a:endParaRPr lang="pl-PL" sz="1200" dirty="0"/>
          </a:p>
          <a:p>
            <a:r>
              <a:rPr lang="pl-PL" sz="2800" dirty="0" smtClean="0"/>
              <a:t>Wojewódzki Konkurs </a:t>
            </a:r>
            <a:r>
              <a:rPr lang="pl-PL" sz="2800" dirty="0"/>
              <a:t>Filozofii Klasycznej </a:t>
            </a:r>
            <a:r>
              <a:rPr lang="pl-PL" sz="2800" dirty="0" smtClean="0"/>
              <a:t>                       „</a:t>
            </a:r>
            <a:r>
              <a:rPr lang="pl-PL" sz="2800" dirty="0"/>
              <a:t>W poszukiwaniu prawdy o człowieku”, </a:t>
            </a:r>
            <a:r>
              <a:rPr lang="pl-PL" sz="2000" dirty="0">
                <a:solidFill>
                  <a:srgbClr val="0000FF"/>
                </a:solidFill>
              </a:rPr>
              <a:t>organizator: Łódzkie Centrum Doskonalenia Nauczycieli i Kształcenia Praktycznego,</a:t>
            </a:r>
          </a:p>
          <a:p>
            <a:r>
              <a:rPr lang="pl-PL" sz="2800" dirty="0" smtClean="0"/>
              <a:t>Wojewódzki Konkurs </a:t>
            </a:r>
            <a:r>
              <a:rPr lang="pl-PL" sz="2800" dirty="0"/>
              <a:t>Ekologiczno-Regionalny, </a:t>
            </a:r>
            <a:r>
              <a:rPr lang="pl-PL" sz="2000" dirty="0">
                <a:solidFill>
                  <a:srgbClr val="0000FF"/>
                </a:solidFill>
              </a:rPr>
              <a:t>organizator: Wojewódzki Ośrodek Doskonalenia Nauczycieli w Piotrkowie Trybunalskim, </a:t>
            </a:r>
          </a:p>
          <a:p>
            <a:r>
              <a:rPr lang="pl-PL" sz="2800" dirty="0" smtClean="0"/>
              <a:t>Wojewódzki Konkurs </a:t>
            </a:r>
            <a:r>
              <a:rPr lang="pl-PL" sz="2800" dirty="0"/>
              <a:t>wiedzy o filmie i mediach „Filmowe </a:t>
            </a:r>
            <a:r>
              <a:rPr lang="pl-PL" sz="2800" dirty="0" smtClean="0"/>
              <a:t>Łódzkie</a:t>
            </a:r>
            <a:r>
              <a:rPr lang="pl-PL" sz="2800" dirty="0" smtClean="0">
                <a:solidFill>
                  <a:srgbClr val="0000FF"/>
                </a:solidFill>
              </a:rPr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Pałac Młodzieży im. Juliana Tuwima w Łodzi,</a:t>
            </a:r>
          </a:p>
          <a:p>
            <a:r>
              <a:rPr lang="pl-PL" sz="2800" dirty="0" smtClean="0"/>
              <a:t>Wojewódzki </a:t>
            </a:r>
            <a:r>
              <a:rPr lang="pl-PL" sz="2800" dirty="0"/>
              <a:t>Konkurs Interdyscyplinarny „</a:t>
            </a:r>
            <a:r>
              <a:rPr lang="pl-PL" sz="2800" dirty="0" err="1"/>
              <a:t>Mastermind</a:t>
            </a:r>
            <a:r>
              <a:rPr lang="pl-PL" sz="2800" dirty="0"/>
              <a:t>”, </a:t>
            </a:r>
            <a:r>
              <a:rPr lang="pl-PL" sz="2000" dirty="0">
                <a:solidFill>
                  <a:srgbClr val="0000FF"/>
                </a:solidFill>
              </a:rPr>
              <a:t>organizator: Stowarzyszenie Nauczycieli Fizyki Ziemi Łódzkiej</a:t>
            </a:r>
            <a:r>
              <a:rPr lang="pl-PL" sz="2000" dirty="0" smtClean="0">
                <a:solidFill>
                  <a:srgbClr val="0000FF"/>
                </a:solidFill>
              </a:rPr>
              <a:t>,</a:t>
            </a:r>
            <a:endParaRPr lang="pl-PL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43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547589"/>
            <a:ext cx="9577064" cy="534796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wojewódzkich konkursów tematycznych i interdyscyplinarnych</a:t>
            </a:r>
            <a:r>
              <a:rPr lang="pl-PL" sz="2800" dirty="0"/>
              <a:t>, organizowanych lub współorganizowanych przez </a:t>
            </a:r>
            <a:r>
              <a:rPr lang="pl-PL" sz="2800" dirty="0" smtClean="0"/>
              <a:t>ŁKO </a:t>
            </a:r>
            <a:r>
              <a:rPr lang="pl-PL" sz="2800" dirty="0"/>
              <a:t>oraz </a:t>
            </a:r>
            <a:r>
              <a:rPr lang="pl-PL" sz="2800" dirty="0" smtClean="0"/>
              <a:t>komitety </a:t>
            </a:r>
            <a:r>
              <a:rPr lang="pl-PL" sz="2800" dirty="0"/>
              <a:t>konkursów</a:t>
            </a:r>
            <a:r>
              <a:rPr lang="pl-PL" sz="2800" dirty="0" smtClean="0"/>
              <a:t>:</a:t>
            </a:r>
          </a:p>
          <a:p>
            <a:pPr marL="107950" indent="0">
              <a:buNone/>
            </a:pPr>
            <a:endParaRPr lang="pl-PL" sz="1200" dirty="0"/>
          </a:p>
          <a:p>
            <a:r>
              <a:rPr lang="pl-PL" sz="2800" dirty="0" smtClean="0"/>
              <a:t>Wojewódzki Konkurs pn. „Żołnierze Wyklęci – niezłomni obrońcy Rzeczypospolitej”, </a:t>
            </a:r>
            <a:r>
              <a:rPr lang="pl-PL" sz="2000" dirty="0">
                <a:solidFill>
                  <a:srgbClr val="0000FF"/>
                </a:solidFill>
              </a:rPr>
              <a:t>organizator: Urząd Marszałkowski </a:t>
            </a:r>
            <a:r>
              <a:rPr lang="pl-PL" sz="2000" dirty="0" smtClean="0">
                <a:solidFill>
                  <a:srgbClr val="0000FF"/>
                </a:solidFill>
              </a:rPr>
              <a:t>WŁ, Centrum Rozwoju Edukacji Województwa Łódzkiego,</a:t>
            </a:r>
            <a:endParaRPr lang="pl-PL" sz="2000" dirty="0">
              <a:solidFill>
                <a:srgbClr val="0000FF"/>
              </a:solidFill>
            </a:endParaRPr>
          </a:p>
          <a:p>
            <a:r>
              <a:rPr lang="pl-PL" sz="2800" dirty="0" smtClean="0"/>
              <a:t>Wojewódzki Konkurs </a:t>
            </a:r>
            <a:r>
              <a:rPr lang="pl-PL" sz="2800" dirty="0"/>
              <a:t>Matematyczny „Matematyka – moja pasja”, </a:t>
            </a:r>
            <a:r>
              <a:rPr lang="pl-PL" sz="2000" dirty="0">
                <a:solidFill>
                  <a:srgbClr val="0000FF"/>
                </a:solidFill>
              </a:rPr>
              <a:t>organizator: Wydział Matematyki i Informatyki Uniwersytetu Łódzkiego,</a:t>
            </a:r>
          </a:p>
          <a:p>
            <a:r>
              <a:rPr lang="pl-PL" sz="2800" dirty="0" smtClean="0"/>
              <a:t>Wojewódzki Konkurs Interdyscyplinarny „Robert Schuman – twórca zjednoczonej Europy, </a:t>
            </a:r>
            <a:r>
              <a:rPr lang="pl-PL" sz="2000" dirty="0">
                <a:solidFill>
                  <a:srgbClr val="0000FF"/>
                </a:solidFill>
              </a:rPr>
              <a:t>organizator: Szkoła Podstawowa nr 64 im. Hansa Christiana Andersena w Łodzi oraz Zespół Szkół Salezjańskich im. Księdza Bosko w Łodzi.</a:t>
            </a:r>
          </a:p>
        </p:txBody>
      </p:sp>
    </p:spTree>
    <p:extLst>
      <p:ext uri="{BB962C8B-B14F-4D97-AF65-F5344CB8AC3E}">
        <p14:creationId xmlns:p14="http://schemas.microsoft.com/office/powerpoint/2010/main" val="400760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547589"/>
            <a:ext cx="9577064" cy="5347965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wojewódzkich konkursów tematycznych i interdyscyplinarnych</a:t>
            </a:r>
            <a:r>
              <a:rPr lang="pl-PL" sz="2800" dirty="0"/>
              <a:t>, </a:t>
            </a:r>
            <a:r>
              <a:rPr lang="pl-PL" sz="2800" dirty="0" smtClean="0"/>
              <a:t>c.d. :</a:t>
            </a:r>
          </a:p>
          <a:p>
            <a:r>
              <a:rPr lang="pl-PL" sz="2800" dirty="0" smtClean="0"/>
              <a:t>Interdyscyplinarny </a:t>
            </a:r>
            <a:r>
              <a:rPr lang="pl-PL" sz="2800" dirty="0"/>
              <a:t>Konkurs „Piosenki Stanu wojennego”, </a:t>
            </a:r>
            <a:r>
              <a:rPr lang="pl-PL" sz="2000" dirty="0">
                <a:solidFill>
                  <a:srgbClr val="0000FF"/>
                </a:solidFill>
              </a:rPr>
              <a:t>organizator: Międzyregionalna Sekcja oświaty i Wychowania NSZZ Solidarność Ziemi Łódzkiej, </a:t>
            </a:r>
          </a:p>
          <a:p>
            <a:r>
              <a:rPr lang="pl-PL" sz="2800" dirty="0" smtClean="0"/>
              <a:t>Wojewódzki </a:t>
            </a:r>
            <a:r>
              <a:rPr lang="pl-PL" sz="2800" dirty="0"/>
              <a:t>Interdyscyplinarny Konkurs Pieśni i Piosenek Patriotycznych „Na Biało-Czerwoną Nutę”, </a:t>
            </a:r>
            <a:r>
              <a:rPr lang="pl-PL" sz="2000" dirty="0">
                <a:solidFill>
                  <a:srgbClr val="0000FF"/>
                </a:solidFill>
              </a:rPr>
              <a:t>organizator: Centrum Zajęć Pozaszkolnych nr </a:t>
            </a:r>
            <a:r>
              <a:rPr lang="pl-PL" sz="2000" dirty="0" smtClean="0">
                <a:solidFill>
                  <a:srgbClr val="0000FF"/>
                </a:solidFill>
              </a:rPr>
              <a:t>2 w </a:t>
            </a:r>
            <a:r>
              <a:rPr lang="pl-PL" sz="2000" dirty="0">
                <a:solidFill>
                  <a:srgbClr val="0000FF"/>
                </a:solidFill>
              </a:rPr>
              <a:t>Łodzi,</a:t>
            </a:r>
          </a:p>
          <a:p>
            <a:r>
              <a:rPr lang="pl-PL" sz="2800" dirty="0"/>
              <a:t>Wojewódzki Konkurs Tematyczny „Nie lękajcie się”, </a:t>
            </a:r>
            <a:r>
              <a:rPr lang="pl-PL" sz="2000" dirty="0" smtClean="0">
                <a:solidFill>
                  <a:srgbClr val="0000FF"/>
                </a:solidFill>
              </a:rPr>
              <a:t>organizator</a:t>
            </a:r>
            <a:r>
              <a:rPr lang="pl-PL" sz="2000" dirty="0">
                <a:solidFill>
                  <a:srgbClr val="0000FF"/>
                </a:solidFill>
              </a:rPr>
              <a:t>: Wydział Katechetyczny Kurii Metropolitalnej </a:t>
            </a:r>
            <a:r>
              <a:rPr lang="pl-PL" sz="2000" dirty="0" smtClean="0">
                <a:solidFill>
                  <a:srgbClr val="0000FF"/>
                </a:solidFill>
              </a:rPr>
              <a:t>Łódzkiej</a:t>
            </a:r>
          </a:p>
          <a:p>
            <a:r>
              <a:rPr lang="pl-PL" sz="2800" dirty="0"/>
              <a:t>Interdyscyplinarny Konkurs „Historia. Sztuka. Literatura. Wielcy Twórcy. Historia i Sztuka Europy w czasach Odrodzenia”, </a:t>
            </a:r>
            <a:r>
              <a:rPr lang="pl-PL" sz="2000" dirty="0" smtClean="0">
                <a:solidFill>
                  <a:srgbClr val="0000FF"/>
                </a:solidFill>
              </a:rPr>
              <a:t>organizator</a:t>
            </a:r>
            <a:r>
              <a:rPr lang="pl-PL" sz="2000" dirty="0">
                <a:solidFill>
                  <a:srgbClr val="0000FF"/>
                </a:solidFill>
              </a:rPr>
              <a:t>: Centrum Zajęć Pozaszkolnych Nr 1 w Łodzi.</a:t>
            </a:r>
          </a:p>
        </p:txBody>
      </p:sp>
    </p:spTree>
    <p:extLst>
      <p:ext uri="{BB962C8B-B14F-4D97-AF65-F5344CB8AC3E}">
        <p14:creationId xmlns:p14="http://schemas.microsoft.com/office/powerpoint/2010/main" val="36140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768" y="1331565"/>
            <a:ext cx="9793088" cy="5760640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Wykaz </a:t>
            </a:r>
            <a:r>
              <a:rPr lang="pl-PL" sz="2800" b="1" dirty="0"/>
              <a:t>dyscyplin sportowych </a:t>
            </a:r>
            <a:r>
              <a:rPr lang="pl-PL" sz="2800" dirty="0"/>
              <a:t>(indywidualnych i zespołowych), obejmujących zawody organizowane przez polskie związki sportowe, </a:t>
            </a:r>
            <a:r>
              <a:rPr lang="pl-PL" sz="2800" dirty="0" smtClean="0"/>
              <a:t>SZS </a:t>
            </a:r>
            <a:r>
              <a:rPr lang="pl-PL" sz="2800" dirty="0"/>
              <a:t>lub </a:t>
            </a:r>
            <a:r>
              <a:rPr lang="pl-PL" sz="2800" dirty="0" smtClean="0"/>
              <a:t>LZS:</a:t>
            </a:r>
            <a:endParaRPr lang="pl-PL" sz="2800" dirty="0"/>
          </a:p>
          <a:p>
            <a:pPr marL="107950" indent="0">
              <a:buNone/>
            </a:pPr>
            <a:r>
              <a:rPr lang="pl-PL" sz="1800" dirty="0" smtClean="0"/>
              <a:t>akrobatyka </a:t>
            </a:r>
            <a:r>
              <a:rPr lang="pl-PL" sz="1800" dirty="0"/>
              <a:t>sportowa, alpinizm, badminton, baseball, biathlon, biathlon letni, biegi na orientację, biegi przełajowe, bilard angielski, bobsleje, </a:t>
            </a:r>
            <a:r>
              <a:rPr lang="pl-PL" sz="1800" dirty="0" err="1"/>
              <a:t>boccia</a:t>
            </a:r>
            <a:r>
              <a:rPr lang="pl-PL" sz="1800" dirty="0"/>
              <a:t>, boks, bowling sportowy, brydż sportowy, </a:t>
            </a:r>
            <a:r>
              <a:rPr lang="pl-PL" sz="1800" dirty="0" err="1"/>
              <a:t>cheerleading</a:t>
            </a:r>
            <a:r>
              <a:rPr lang="pl-PL" sz="1800" dirty="0"/>
              <a:t>, curling, gimnastyka artystyczna, gimnastyka sportowa, golf, hokej na lodzie, hokej na trawie, jeździectwo, judo, jujitsu, kajak polo, kajakarstwo, kajakarstwo górskie, karate </a:t>
            </a:r>
            <a:r>
              <a:rPr lang="pl-PL" sz="1800" dirty="0" err="1"/>
              <a:t>fudokan</a:t>
            </a:r>
            <a:r>
              <a:rPr lang="pl-PL" sz="1800" dirty="0"/>
              <a:t>, karate </a:t>
            </a:r>
            <a:r>
              <a:rPr lang="pl-PL" sz="1800" dirty="0" err="1"/>
              <a:t>kyokushin</a:t>
            </a:r>
            <a:r>
              <a:rPr lang="pl-PL" sz="1800" dirty="0"/>
              <a:t>, karate </a:t>
            </a:r>
            <a:r>
              <a:rPr lang="pl-PL" sz="1800" dirty="0" err="1"/>
              <a:t>shotokan</a:t>
            </a:r>
            <a:r>
              <a:rPr lang="pl-PL" sz="1800" dirty="0"/>
              <a:t>, karate tradycyjne, karate WKF, kendo, kick-boxing, kolarstwo górskie, kolarstwo szosowe, kolarstwo torowe, </a:t>
            </a:r>
            <a:r>
              <a:rPr lang="pl-PL" sz="1800" dirty="0" err="1"/>
              <a:t>korfball</a:t>
            </a:r>
            <a:r>
              <a:rPr lang="pl-PL" sz="1800" dirty="0"/>
              <a:t>, koszykówka, kręglarstwo, lekkoatletyka, łucznictwo, łyżwiarstwo figurowe, łyżwiarstwo szybkie, łyżwiarstwo szybkie – </a:t>
            </a:r>
            <a:r>
              <a:rPr lang="pl-PL" sz="1800" dirty="0" err="1"/>
              <a:t>short</a:t>
            </a:r>
            <a:r>
              <a:rPr lang="pl-PL" sz="1800" dirty="0"/>
              <a:t> </a:t>
            </a:r>
            <a:r>
              <a:rPr lang="pl-PL" sz="1800" dirty="0" err="1"/>
              <a:t>track</a:t>
            </a:r>
            <a:r>
              <a:rPr lang="pl-PL" sz="1800" dirty="0"/>
              <a:t>, modelarstwo kołowe, modelarstwo kosmiczne, modelarstwo lotnicze, modelarstwo pływające, </a:t>
            </a:r>
            <a:r>
              <a:rPr lang="pl-PL" sz="1800" dirty="0" err="1"/>
              <a:t>muaythai</a:t>
            </a:r>
            <a:r>
              <a:rPr lang="pl-PL" sz="1800" dirty="0"/>
              <a:t>, narciarstwo alpejskie, narciarstwo klasyczne – biegi, skoki i kombinacja norweska, narciarstwo wodne, </a:t>
            </a:r>
            <a:r>
              <a:rPr lang="pl-PL" sz="1800" dirty="0" err="1"/>
              <a:t>Oyama</a:t>
            </a:r>
            <a:r>
              <a:rPr lang="pl-PL" sz="1800" dirty="0"/>
              <a:t> karate, </a:t>
            </a:r>
            <a:r>
              <a:rPr lang="pl-PL" sz="1800" dirty="0" err="1"/>
              <a:t>pétanque</a:t>
            </a:r>
            <a:r>
              <a:rPr lang="pl-PL" sz="1800" dirty="0"/>
              <a:t>, pięciobój nowoczesny, płetwonurkowanie, pływanie, pływanie synchroniczne, piłka nożna, piłka ręczna, piłka siatkowa, piłka siatkowa plażowa, piłka wodna, podnoszenie ciężarów, przeciąganie liny, rugby, rugby na wózkach, saneczkarstwo, skiboby, skoki do wody, </a:t>
            </a:r>
            <a:r>
              <a:rPr lang="pl-PL" sz="1800" dirty="0" err="1"/>
              <a:t>snooker</a:t>
            </a:r>
            <a:r>
              <a:rPr lang="pl-PL" sz="1800" dirty="0"/>
              <a:t>, snowboard, </a:t>
            </a:r>
            <a:r>
              <a:rPr lang="pl-PL" sz="1800" dirty="0" err="1"/>
              <a:t>softball</a:t>
            </a:r>
            <a:r>
              <a:rPr lang="pl-PL" sz="1800" dirty="0"/>
              <a:t>, sport kartingowy, squash, strzelectwo sportowe, sumo, szachy, szermierka, taekwondo ITF, taekwondo WTF, taniec sportowy, tenis, tenis stołowy, triathlon, unihokej, warcaby, wędkarstwo sportowe, wioślarstwo, wrotkarstwo, wspinaczka sportowa, wu </a:t>
            </a:r>
            <a:r>
              <a:rPr lang="pl-PL" sz="1800" dirty="0" err="1"/>
              <a:t>shu</a:t>
            </a:r>
            <a:r>
              <a:rPr lang="pl-PL" sz="1800" dirty="0"/>
              <a:t>, wyścigi psich zaprzęgów, zapasy – styl klasyczny, zapasy – styl wolny, żeglarstwo, żeglarstwo lodowe.</a:t>
            </a:r>
          </a:p>
        </p:txBody>
      </p:sp>
    </p:spTree>
    <p:extLst>
      <p:ext uri="{BB962C8B-B14F-4D97-AF65-F5344CB8AC3E}">
        <p14:creationId xmlns:p14="http://schemas.microsoft.com/office/powerpoint/2010/main" val="26897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475581"/>
            <a:ext cx="9577064" cy="5419973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Na </a:t>
            </a:r>
            <a:r>
              <a:rPr lang="pl-PL" sz="2800" dirty="0"/>
              <a:t>świadectwie ukończenia szkoły podstawowej mogą być wymienione osiągnięcia w zawodach wiedzy </a:t>
            </a:r>
            <a:r>
              <a:rPr lang="pl-PL" sz="2800" b="1" dirty="0" smtClean="0"/>
              <a:t>innych</a:t>
            </a:r>
            <a:r>
              <a:rPr lang="pl-PL" sz="2800" dirty="0"/>
              <a:t>, niż </a:t>
            </a:r>
            <a:r>
              <a:rPr lang="pl-PL" sz="2800" dirty="0" smtClean="0"/>
              <a:t>wymienione, artystycznych i sportowych, </a:t>
            </a:r>
            <a:r>
              <a:rPr lang="pl-PL" sz="2800" dirty="0"/>
              <a:t>jeżeli określony jest ich </a:t>
            </a:r>
            <a:r>
              <a:rPr lang="pl-PL" sz="2800" b="1" dirty="0"/>
              <a:t>szczebel</a:t>
            </a:r>
            <a:r>
              <a:rPr lang="pl-PL" sz="2800" dirty="0"/>
              <a:t> </a:t>
            </a:r>
            <a:r>
              <a:rPr lang="pl-PL" sz="2000" dirty="0"/>
              <a:t>(międzynarodowy, krajowy, wojewódzki lub powiatowy) </a:t>
            </a:r>
            <a:r>
              <a:rPr lang="pl-PL" sz="2800" dirty="0"/>
              <a:t>oraz </a:t>
            </a:r>
            <a:r>
              <a:rPr lang="pl-PL" sz="2800" b="1" dirty="0"/>
              <a:t>miejsce albo tytuł</a:t>
            </a:r>
            <a:r>
              <a:rPr lang="pl-PL" sz="2800" dirty="0"/>
              <a:t> laureata lub finalisty.</a:t>
            </a:r>
          </a:p>
          <a:p>
            <a:pPr marL="107950" indent="0">
              <a:buNone/>
            </a:pPr>
            <a:r>
              <a:rPr lang="pl-PL" sz="2800" dirty="0" smtClean="0"/>
              <a:t>Na </a:t>
            </a:r>
            <a:r>
              <a:rPr lang="pl-PL" sz="2800" dirty="0"/>
              <a:t>świadectwie może być wymienione uzyskanie miejsc: </a:t>
            </a:r>
            <a:r>
              <a:rPr lang="pl-PL" sz="2800" b="1" dirty="0"/>
              <a:t>od I do X </a:t>
            </a:r>
            <a:r>
              <a:rPr lang="pl-PL" sz="2800" dirty="0"/>
              <a:t>na szczeblu międzynarodowym, </a:t>
            </a:r>
            <a:r>
              <a:rPr lang="pl-PL" sz="2800" b="1" dirty="0"/>
              <a:t>od I do VIII </a:t>
            </a:r>
            <a:r>
              <a:rPr lang="pl-PL" sz="2800" dirty="0"/>
              <a:t>na szczeblu krajowym, </a:t>
            </a:r>
            <a:r>
              <a:rPr lang="pl-PL" sz="2800" b="1" dirty="0"/>
              <a:t>od I do VI </a:t>
            </a:r>
            <a:r>
              <a:rPr lang="pl-PL" sz="2800" dirty="0"/>
              <a:t>na szczeblu wojewódzkim oraz </a:t>
            </a:r>
            <a:r>
              <a:rPr lang="pl-PL" sz="2800" b="1" dirty="0"/>
              <a:t>od I do III </a:t>
            </a:r>
            <a:r>
              <a:rPr lang="pl-PL" sz="2800" dirty="0"/>
              <a:t>na szczeblu powiatowym, albo </a:t>
            </a:r>
            <a:r>
              <a:rPr lang="pl-PL" sz="2800" b="1" dirty="0"/>
              <a:t>tytuł laureata lub finalisty</a:t>
            </a:r>
            <a:r>
              <a:rPr lang="pl-PL" sz="2800" dirty="0"/>
              <a:t> na odpowiednim szczeblu, </a:t>
            </a:r>
            <a:endParaRPr lang="pl-PL" sz="2800" dirty="0" smtClean="0"/>
          </a:p>
          <a:p>
            <a:pPr marL="107950" indent="0">
              <a:buNone/>
            </a:pPr>
            <a:r>
              <a:rPr lang="pl-PL" sz="2800" dirty="0" smtClean="0"/>
              <a:t>Dyrektor </a:t>
            </a:r>
            <a:r>
              <a:rPr lang="pl-PL" sz="2800" dirty="0"/>
              <a:t>szkoły dokonuje analizy regulaminu tych zawodów (określając zajęte miejsce lub uzyskany tytuł </a:t>
            </a:r>
            <a:r>
              <a:rPr lang="pl-PL" sz="2800" dirty="0" smtClean="0"/>
              <a:t>oraz szczebel rywalizacji) i podejmuje </a:t>
            </a:r>
            <a:r>
              <a:rPr lang="pl-PL" sz="2800" dirty="0"/>
              <a:t>decyzję o dokonaniu </a:t>
            </a:r>
            <a:r>
              <a:rPr lang="pl-PL" sz="2800" dirty="0" smtClean="0"/>
              <a:t>wpisu.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61544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OSIĄGNIĘCIA w KONKURSACH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5776" y="1403573"/>
            <a:ext cx="9649072" cy="5491981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Finaliści </a:t>
            </a:r>
            <a:r>
              <a:rPr lang="pl-PL" sz="2800" dirty="0"/>
              <a:t>konkursów przedmiotowych, </a:t>
            </a:r>
            <a:r>
              <a:rPr lang="pl-PL" sz="2800" dirty="0" smtClean="0"/>
              <a:t>laureaci i finaliści konkursów tematycznych i interdyscyplinarnych, konkursów artystycznych i zawodów sportowych </a:t>
            </a:r>
            <a:r>
              <a:rPr lang="pl-PL" sz="2800" b="1" dirty="0" smtClean="0"/>
              <a:t>otrzymują</a:t>
            </a:r>
            <a:r>
              <a:rPr lang="pl-PL" sz="2800" dirty="0" smtClean="0"/>
              <a:t> w procesie rekrutacji </a:t>
            </a:r>
            <a:r>
              <a:rPr lang="pl-PL" sz="2800" b="1" dirty="0" smtClean="0"/>
              <a:t>punkty</a:t>
            </a:r>
            <a:r>
              <a:rPr lang="pl-PL" sz="2800" dirty="0" smtClean="0"/>
              <a:t> w </a:t>
            </a:r>
            <a:r>
              <a:rPr lang="pl-PL" sz="2800" dirty="0"/>
              <a:t>liczbie adekwatnej do rodzaju osiągnięć. </a:t>
            </a:r>
          </a:p>
          <a:p>
            <a:pPr marL="107950" indent="0">
              <a:buNone/>
            </a:pPr>
            <a:r>
              <a:rPr lang="pl-PL" sz="2800" dirty="0" smtClean="0"/>
              <a:t>Uczniowie </a:t>
            </a:r>
            <a:r>
              <a:rPr lang="pl-PL" sz="2800" dirty="0"/>
              <a:t>posiadający analogiczne osiągnięcia uzyskane </a:t>
            </a:r>
            <a:r>
              <a:rPr lang="pl-PL" sz="2800" dirty="0" smtClean="0"/>
              <a:t> w </a:t>
            </a:r>
            <a:r>
              <a:rPr lang="pl-PL" sz="2800" dirty="0"/>
              <a:t>wyniku ich aktywności </a:t>
            </a:r>
            <a:r>
              <a:rPr lang="pl-PL" sz="2800" b="1" dirty="0"/>
              <a:t>poza szkołą</a:t>
            </a:r>
            <a:r>
              <a:rPr lang="pl-PL" sz="2800" dirty="0"/>
              <a:t>, </a:t>
            </a:r>
            <a:r>
              <a:rPr lang="pl-PL" sz="2800" dirty="0" smtClean="0"/>
              <a:t>albo </a:t>
            </a:r>
            <a:r>
              <a:rPr lang="pl-PL" sz="2800" b="1" dirty="0" smtClean="0"/>
              <a:t>wcześniej</a:t>
            </a:r>
            <a:r>
              <a:rPr lang="pl-PL" sz="2800" dirty="0"/>
              <a:t>, niż w roku szkolnym </a:t>
            </a:r>
            <a:r>
              <a:rPr lang="pl-PL" sz="2800" dirty="0" smtClean="0"/>
              <a:t>2022/2023, zachowują </a:t>
            </a:r>
            <a:r>
              <a:rPr lang="pl-PL" sz="2800" dirty="0"/>
              <a:t>prawo otrzymania w </a:t>
            </a:r>
            <a:r>
              <a:rPr lang="pl-PL" sz="2800" dirty="0" smtClean="0"/>
              <a:t>punktów, </a:t>
            </a:r>
            <a:r>
              <a:rPr lang="pl-PL" sz="2800" dirty="0"/>
              <a:t>pod warunkiem wpisania ich na świadectwo ukończenia szkoły podstawowej.</a:t>
            </a:r>
          </a:p>
          <a:p>
            <a:pPr marL="107950" indent="0">
              <a:buNone/>
            </a:pPr>
            <a:r>
              <a:rPr lang="pl-PL" sz="2800" dirty="0" smtClean="0"/>
              <a:t>Na </a:t>
            </a:r>
            <a:r>
              <a:rPr lang="pl-PL" sz="2800" dirty="0"/>
              <a:t>świadectwie ukończenia </a:t>
            </a:r>
            <a:r>
              <a:rPr lang="pl-PL" sz="2800" dirty="0" smtClean="0"/>
              <a:t>SP </a:t>
            </a:r>
            <a:r>
              <a:rPr lang="pl-PL" sz="2800" b="1" dirty="0" smtClean="0"/>
              <a:t>nie </a:t>
            </a:r>
            <a:r>
              <a:rPr lang="pl-PL" sz="2800" b="1" dirty="0"/>
              <a:t>wpisuje</a:t>
            </a:r>
            <a:r>
              <a:rPr lang="pl-PL" sz="2800" dirty="0"/>
              <a:t> się </a:t>
            </a:r>
            <a:r>
              <a:rPr lang="pl-PL" sz="2800" dirty="0" smtClean="0"/>
              <a:t>osiągnięć, </a:t>
            </a:r>
            <a:r>
              <a:rPr lang="pl-PL" sz="2800" dirty="0"/>
              <a:t>uzyskanych w olimpiadach, </a:t>
            </a:r>
            <a:r>
              <a:rPr lang="pl-PL" sz="2800" dirty="0" smtClean="0"/>
              <a:t>konkursach </a:t>
            </a:r>
            <a:r>
              <a:rPr lang="pl-PL" sz="2800" dirty="0"/>
              <a:t>i zawodach </a:t>
            </a:r>
            <a:r>
              <a:rPr lang="pl-PL" sz="2800" dirty="0" smtClean="0"/>
              <a:t>komercyjnych oraz </a:t>
            </a:r>
            <a:r>
              <a:rPr lang="pl-PL" sz="2800" dirty="0"/>
              <a:t>w których rywalizacja odbywała się jedynie na szczeblu </a:t>
            </a:r>
            <a:r>
              <a:rPr lang="pl-PL" sz="2800" dirty="0" smtClean="0"/>
              <a:t>szkolnym.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653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Punkty uzyskiwane </a:t>
            </a:r>
            <a:r>
              <a:rPr lang="pl-PL" sz="3200" b="1" dirty="0" smtClean="0">
                <a:solidFill>
                  <a:srgbClr val="7030A0"/>
                </a:solidFill>
              </a:rPr>
              <a:t>w postępowaniu rekrutacyjnym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INNE OSIĄGNIĘCIA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403573"/>
            <a:ext cx="9577064" cy="5491981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Na </a:t>
            </a:r>
            <a:r>
              <a:rPr lang="pl-PL" sz="2800" dirty="0"/>
              <a:t>świadectwie ukończenia </a:t>
            </a:r>
            <a:r>
              <a:rPr lang="pl-PL" sz="2800" dirty="0" smtClean="0"/>
              <a:t>SP </a:t>
            </a:r>
            <a:r>
              <a:rPr lang="pl-PL" sz="2800" dirty="0"/>
              <a:t>mogą być wymienione osiągnięcia w zakresie </a:t>
            </a:r>
            <a:r>
              <a:rPr lang="pl-PL" sz="2800" b="1" dirty="0"/>
              <a:t>aktywności społecznej</a:t>
            </a:r>
            <a:r>
              <a:rPr lang="pl-PL" sz="2800" dirty="0"/>
              <a:t>, w tym na rzecz środowiska szkolnego, w szczególności w formie wolontariatu. </a:t>
            </a:r>
            <a:r>
              <a:rPr lang="pl-PL" sz="2400" dirty="0"/>
              <a:t>W zapisach nie określa się rodzaju aktywności ani nie wymienia się różnych form aktywności jako oddzielnych </a:t>
            </a:r>
            <a:r>
              <a:rPr lang="pl-PL" sz="2400" dirty="0" smtClean="0"/>
              <a:t>osiągnięć. </a:t>
            </a:r>
            <a:endParaRPr lang="pl-PL" sz="2400" dirty="0"/>
          </a:p>
          <a:p>
            <a:pPr marL="107950" indent="0">
              <a:buNone/>
            </a:pPr>
            <a:r>
              <a:rPr lang="pl-PL" sz="2800" dirty="0" smtClean="0"/>
              <a:t>Laureaci </a:t>
            </a:r>
            <a:r>
              <a:rPr lang="pl-PL" sz="2800" dirty="0"/>
              <a:t>i finaliści </a:t>
            </a:r>
            <a:r>
              <a:rPr lang="pl-PL" sz="2800" dirty="0" smtClean="0"/>
              <a:t>olimpiad przedmiotowych oraz laureaci konkursów przedmiotowych, tylko tych, które są wymienione w zarządzeniu ŁKO, </a:t>
            </a:r>
            <a:r>
              <a:rPr lang="pl-PL" sz="2800" dirty="0"/>
              <a:t>przyjmowani są do wybranych przez nich szkół </a:t>
            </a:r>
            <a:r>
              <a:rPr lang="pl-PL" sz="2800" b="1" dirty="0"/>
              <a:t>w pierwszej </a:t>
            </a:r>
            <a:r>
              <a:rPr lang="pl-PL" sz="2800" b="1" dirty="0" smtClean="0"/>
              <a:t>kolejności,         </a:t>
            </a:r>
            <a:r>
              <a:rPr lang="pl-PL" sz="2400" dirty="0" smtClean="0"/>
              <a:t>co równa się przyznaniu 200 punktów w rekrutacji</a:t>
            </a:r>
            <a:r>
              <a:rPr lang="pl-PL" sz="2800" dirty="0" smtClean="0"/>
              <a:t>.</a:t>
            </a:r>
          </a:p>
          <a:p>
            <a:pPr marL="107950" indent="0">
              <a:buNone/>
            </a:pPr>
            <a:r>
              <a:rPr lang="pl-PL" sz="2800" dirty="0"/>
              <a:t>W przypadku osób </a:t>
            </a:r>
            <a:r>
              <a:rPr lang="pl-PL" sz="2800" b="1" dirty="0"/>
              <a:t>zwolnionych</a:t>
            </a:r>
            <a:r>
              <a:rPr lang="pl-PL" sz="2800" dirty="0"/>
              <a:t> z obowiązku przystąpienia do egzaminu ósmoklasisty </a:t>
            </a:r>
            <a:r>
              <a:rPr lang="pl-PL" sz="2800" dirty="0" smtClean="0"/>
              <a:t>– oceny wymienione </a:t>
            </a:r>
            <a:r>
              <a:rPr lang="pl-PL" sz="2800" dirty="0"/>
              <a:t>na świadectwie ukończenia </a:t>
            </a:r>
            <a:r>
              <a:rPr lang="pl-PL" sz="2800" dirty="0" smtClean="0"/>
              <a:t>SP, </a:t>
            </a:r>
            <a:r>
              <a:rPr lang="pl-PL" sz="2800" dirty="0"/>
              <a:t>przelicza się na </a:t>
            </a:r>
            <a:r>
              <a:rPr lang="pl-PL" sz="2800" dirty="0" smtClean="0"/>
              <a:t>punkty.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40414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na rok szkolny 2023/2024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5776" y="2411685"/>
            <a:ext cx="9649072" cy="4483869"/>
          </a:xfrm>
        </p:spPr>
        <p:txBody>
          <a:bodyPr/>
          <a:lstStyle/>
          <a:p>
            <a:pPr marL="107950" indent="0" algn="ctr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Informator o ofercie edukacyjnej 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szkół ponadpodstawowych 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w województwie łódzkim</a:t>
            </a:r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3588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Rekrutacja do szkół ponadpodstawowych</a:t>
            </a:r>
            <a:r>
              <a:rPr lang="pl-PL" sz="3200" b="1" dirty="0" smtClean="0">
                <a:solidFill>
                  <a:srgbClr val="7030A0"/>
                </a:solidFill>
              </a:rPr>
              <a:t/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INFORMATOR</a:t>
            </a:r>
            <a:endParaRPr lang="pl-PL" sz="3200" b="1" dirty="0">
              <a:solidFill>
                <a:srgbClr val="7030A0"/>
              </a:solidFill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60" y="1259557"/>
            <a:ext cx="9713105" cy="5203449"/>
          </a:xfr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92" y="5219997"/>
            <a:ext cx="5582429" cy="165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2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INFORMATOR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649072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sz="2800" dirty="0" smtClean="0"/>
              <a:t>W zakładce </a:t>
            </a:r>
            <a:r>
              <a:rPr lang="pl-PL" sz="2800" dirty="0" smtClean="0">
                <a:solidFill>
                  <a:srgbClr val="0000FF"/>
                </a:solidFill>
              </a:rPr>
              <a:t>Rodzice i uczniowie</a:t>
            </a:r>
            <a:r>
              <a:rPr lang="pl-PL" sz="2800" dirty="0" smtClean="0"/>
              <a:t> / </a:t>
            </a:r>
            <a:r>
              <a:rPr lang="pl-PL" sz="2800" dirty="0" smtClean="0">
                <a:solidFill>
                  <a:srgbClr val="0000FF"/>
                </a:solidFill>
              </a:rPr>
              <a:t>Rekrutacja do szkół </a:t>
            </a:r>
            <a:r>
              <a:rPr lang="pl-PL" sz="2800" dirty="0" smtClean="0"/>
              <a:t>znajduje się (od połowy marca) </a:t>
            </a:r>
            <a:r>
              <a:rPr lang="pl-PL" sz="2800" b="1" dirty="0" smtClean="0"/>
              <a:t>informator z ofertą edukacyjną szkół </a:t>
            </a:r>
            <a:r>
              <a:rPr lang="pl-PL" sz="2800" dirty="0" smtClean="0"/>
              <a:t>na rok szkolny 2023/2024, który zawiera:</a:t>
            </a:r>
          </a:p>
          <a:p>
            <a:r>
              <a:rPr lang="pl-PL" dirty="0" smtClean="0"/>
              <a:t>dane teleadresowe szkół ponadpodstawowych </a:t>
            </a:r>
          </a:p>
          <a:p>
            <a:r>
              <a:rPr lang="pl-PL" dirty="0" smtClean="0"/>
              <a:t>wykaz uruchamianych oddziałów w danej szkole</a:t>
            </a:r>
          </a:p>
          <a:p>
            <a:pPr marL="107950" indent="0">
              <a:buNone/>
            </a:pPr>
            <a:r>
              <a:rPr lang="pl-PL" dirty="0" smtClean="0">
                <a:solidFill>
                  <a:srgbClr val="0000FF"/>
                </a:solidFill>
              </a:rPr>
              <a:t>	- wykaz przedmiotów punktowanych w rekrutacji</a:t>
            </a:r>
          </a:p>
          <a:p>
            <a:pPr marL="107950" indent="0">
              <a:buNone/>
            </a:pPr>
            <a:r>
              <a:rPr lang="pl-PL" dirty="0">
                <a:solidFill>
                  <a:srgbClr val="0000FF"/>
                </a:solidFill>
              </a:rPr>
              <a:t>	</a:t>
            </a:r>
            <a:r>
              <a:rPr lang="pl-PL" dirty="0" smtClean="0">
                <a:solidFill>
                  <a:srgbClr val="0000FF"/>
                </a:solidFill>
              </a:rPr>
              <a:t>- nauczane języki obce w każdym oddziale</a:t>
            </a:r>
          </a:p>
          <a:p>
            <a:pPr marL="107950" indent="0">
              <a:buNone/>
            </a:pPr>
            <a:r>
              <a:rPr lang="pl-PL" dirty="0">
                <a:solidFill>
                  <a:srgbClr val="0000FF"/>
                </a:solidFill>
              </a:rPr>
              <a:t>	</a:t>
            </a:r>
            <a:r>
              <a:rPr lang="pl-PL" dirty="0" smtClean="0">
                <a:solidFill>
                  <a:srgbClr val="0000FF"/>
                </a:solidFill>
              </a:rPr>
              <a:t>- przedmioty nauczane w zakresie rozszerzonym</a:t>
            </a:r>
            <a:endParaRPr lang="pl-PL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61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683493"/>
            <a:ext cx="9145586" cy="1224136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Rekrutacja do szkół ponadpodstawowych</a:t>
            </a:r>
            <a:br>
              <a:rPr lang="pl-PL" sz="3200" b="1" dirty="0" smtClean="0">
                <a:solidFill>
                  <a:srgbClr val="7030A0"/>
                </a:solidFill>
              </a:rPr>
            </a:br>
            <a:r>
              <a:rPr lang="pl-PL" sz="3200" b="1" dirty="0" smtClean="0">
                <a:solidFill>
                  <a:srgbClr val="7030A0"/>
                </a:solidFill>
              </a:rPr>
              <a:t>na rok szkolny 2023/2024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768" y="2411685"/>
            <a:ext cx="9793088" cy="4483869"/>
          </a:xfrm>
        </p:spPr>
        <p:txBody>
          <a:bodyPr/>
          <a:lstStyle/>
          <a:p>
            <a:pPr marL="107950" indent="0" algn="ctr">
              <a:buNone/>
            </a:pPr>
            <a:endParaRPr lang="pl-PL" sz="40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endParaRPr lang="pl-PL" sz="2800" b="1" dirty="0" smtClean="0">
              <a:solidFill>
                <a:srgbClr val="0000FF"/>
              </a:solidFill>
            </a:endParaRP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Terminy postępowania</a:t>
            </a:r>
          </a:p>
          <a:p>
            <a:pPr marL="107950" indent="0" algn="ctr">
              <a:buNone/>
            </a:pPr>
            <a:r>
              <a:rPr lang="pl-PL" sz="4800" b="1" dirty="0" smtClean="0">
                <a:solidFill>
                  <a:srgbClr val="0000FF"/>
                </a:solidFill>
              </a:rPr>
              <a:t>rekrutacyjnego i uzupełniającego</a:t>
            </a:r>
          </a:p>
          <a:p>
            <a:endParaRPr lang="pl-PL" sz="2800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240" y="2051645"/>
            <a:ext cx="1638529" cy="132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42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768" y="1403573"/>
            <a:ext cx="9793088" cy="5491981"/>
          </a:xfrm>
        </p:spPr>
        <p:txBody>
          <a:bodyPr/>
          <a:lstStyle/>
          <a:p>
            <a:pPr marL="107950" indent="0">
              <a:buNone/>
            </a:pPr>
            <a:r>
              <a:rPr lang="pl-PL" sz="2800" b="1" dirty="0" smtClean="0"/>
              <a:t>Złożenie wniosku </a:t>
            </a:r>
            <a:r>
              <a:rPr lang="pl-PL" sz="2800" dirty="0" smtClean="0"/>
              <a:t>o przyjęcie do szkół ponadpodstawowych </a:t>
            </a:r>
            <a:r>
              <a:rPr lang="pl-PL" sz="2000" dirty="0" smtClean="0"/>
              <a:t>(podpisanego przez co najmniej jednego rodzica / prawnego opiekuna w sposób tradycyjny, poprzez profil zaufany albo podpis kwalifikowany) </a:t>
            </a:r>
            <a:r>
              <a:rPr lang="pl-PL" sz="2800" dirty="0" smtClean="0"/>
              <a:t>wraz </a:t>
            </a:r>
            <a:r>
              <a:rPr lang="pl-PL" sz="2800" dirty="0"/>
              <a:t>z dokumentami </a:t>
            </a:r>
            <a:r>
              <a:rPr lang="pl-PL" sz="2800" dirty="0" smtClean="0"/>
              <a:t>potwierdzającymi spełnienie warunków lub kryteriów rekrutacyjnych – </a:t>
            </a:r>
            <a:r>
              <a:rPr lang="pl-PL" sz="2800" b="1" dirty="0" smtClean="0">
                <a:solidFill>
                  <a:srgbClr val="0000FF"/>
                </a:solidFill>
              </a:rPr>
              <a:t>od 24 kwietnia 2023 r.                 do 23 maja 2023 r. do godz. 12:00</a:t>
            </a:r>
            <a:r>
              <a:rPr lang="pl-PL" sz="2800" dirty="0" smtClean="0"/>
              <a:t> - </a:t>
            </a:r>
            <a:r>
              <a:rPr lang="pl-PL" sz="2800" dirty="0" smtClean="0">
                <a:solidFill>
                  <a:srgbClr val="FF0000"/>
                </a:solidFill>
              </a:rPr>
              <a:t>termin jest ostateczny, nie będzie możliwe późniejsze złożenie wniosku.</a:t>
            </a:r>
          </a:p>
          <a:p>
            <a:pPr marL="107950" indent="0">
              <a:buNone/>
            </a:pPr>
            <a:endParaRPr lang="pl-PL" sz="1000" dirty="0" smtClean="0"/>
          </a:p>
          <a:p>
            <a:pPr marL="107950" indent="0">
              <a:buNone/>
            </a:pPr>
            <a:r>
              <a:rPr lang="pl-PL" sz="2800" dirty="0" smtClean="0"/>
              <a:t>W przypadku prowadzenia naboru w formie elektronicznej </a:t>
            </a:r>
            <a:r>
              <a:rPr lang="pl-PL" sz="2800" b="1" dirty="0" smtClean="0"/>
              <a:t>wniosek</a:t>
            </a:r>
            <a:r>
              <a:rPr lang="pl-PL" sz="2800" dirty="0" smtClean="0"/>
              <a:t> z wyborem </a:t>
            </a:r>
            <a:r>
              <a:rPr lang="pl-PL" sz="2800" b="1" dirty="0" smtClean="0"/>
              <a:t>dowolnej liczby oddziałów</a:t>
            </a:r>
            <a:r>
              <a:rPr lang="pl-PL" sz="2800" dirty="0" smtClean="0"/>
              <a:t> </a:t>
            </a:r>
            <a:r>
              <a:rPr lang="pl-PL" sz="2400" dirty="0" smtClean="0"/>
              <a:t>(tzw. </a:t>
            </a:r>
            <a:r>
              <a:rPr lang="pl-PL" sz="2400" b="1" dirty="0" smtClean="0"/>
              <a:t>listy preferencji</a:t>
            </a:r>
            <a:r>
              <a:rPr lang="pl-PL" sz="2400" dirty="0" smtClean="0"/>
              <a:t>)</a:t>
            </a:r>
            <a:r>
              <a:rPr lang="pl-PL" sz="2800" dirty="0" smtClean="0"/>
              <a:t> w obrębie trzech szkół (albo większej liczby szkół, o ile organ prowadzący dopuści taką możliwość), </a:t>
            </a:r>
            <a:r>
              <a:rPr lang="pl-PL" sz="2800" b="1" dirty="0" smtClean="0"/>
              <a:t>składa się tylko do szkoły pierwszego wyboru</a:t>
            </a:r>
            <a:r>
              <a:rPr lang="pl-PL" sz="2800" dirty="0" smtClean="0"/>
              <a:t>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27937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dirty="0"/>
              <a:t>Przeprowadzenie odpowiednio </a:t>
            </a:r>
            <a:r>
              <a:rPr lang="pl-PL" b="1" dirty="0"/>
              <a:t>prób sprawności fizycznej, sprawdzianu kompetencji językowych, sprawdzianu uzdolnień kierunkowych</a:t>
            </a:r>
            <a:r>
              <a:rPr lang="pl-PL" dirty="0"/>
              <a:t> oraz </a:t>
            </a:r>
            <a:r>
              <a:rPr lang="pl-PL" b="1" dirty="0"/>
              <a:t>sprawdzianu predyspozycji językowych </a:t>
            </a:r>
            <a:r>
              <a:rPr lang="pl-PL" dirty="0"/>
              <a:t>(do klas wstępnych</a:t>
            </a:r>
            <a:r>
              <a:rPr lang="pl-PL" dirty="0" smtClean="0"/>
              <a:t>) – </a:t>
            </a:r>
            <a:r>
              <a:rPr lang="pl-PL" b="1" dirty="0">
                <a:solidFill>
                  <a:srgbClr val="0000FF"/>
                </a:solidFill>
              </a:rPr>
              <a:t>od 1 czerwca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do 14 czerwca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</a:t>
            </a:r>
            <a:r>
              <a:rPr lang="pl-PL" dirty="0"/>
              <a:t> (drugi termin do </a:t>
            </a:r>
            <a:r>
              <a:rPr lang="pl-PL" dirty="0" smtClean="0"/>
              <a:t>7 </a:t>
            </a:r>
            <a:r>
              <a:rPr lang="pl-PL" dirty="0"/>
              <a:t>lipca 2022 r</a:t>
            </a:r>
            <a:r>
              <a:rPr lang="pl-PL" dirty="0" smtClean="0"/>
              <a:t>.).</a:t>
            </a:r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buNone/>
            </a:pPr>
            <a:r>
              <a:rPr lang="pl-PL" dirty="0" smtClean="0"/>
              <a:t>Podanie </a:t>
            </a:r>
            <a:r>
              <a:rPr lang="pl-PL" dirty="0"/>
              <a:t>do publicznej wiadomości przez komisję rekrutacyjną listy kandydatów, którzy uzyskali pozytywne </a:t>
            </a:r>
            <a:r>
              <a:rPr lang="pl-PL" b="1" dirty="0"/>
              <a:t>wyniki</a:t>
            </a:r>
            <a:r>
              <a:rPr lang="pl-PL" dirty="0"/>
              <a:t> </a:t>
            </a:r>
            <a:r>
              <a:rPr lang="pl-PL" dirty="0" smtClean="0"/>
              <a:t>ww. prób lub sprawdzianów –      </a:t>
            </a:r>
            <a:r>
              <a:rPr lang="pl-PL" b="1" dirty="0" smtClean="0">
                <a:solidFill>
                  <a:srgbClr val="0000FF"/>
                </a:solidFill>
              </a:rPr>
              <a:t>15 </a:t>
            </a:r>
            <a:r>
              <a:rPr lang="pl-PL" b="1" dirty="0">
                <a:solidFill>
                  <a:srgbClr val="0000FF"/>
                </a:solidFill>
              </a:rPr>
              <a:t>czerwca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</a:t>
            </a:r>
          </a:p>
          <a:p>
            <a:pPr marL="10795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9075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475581"/>
            <a:ext cx="9577064" cy="5419973"/>
          </a:xfrm>
        </p:spPr>
        <p:txBody>
          <a:bodyPr/>
          <a:lstStyle/>
          <a:p>
            <a:pPr marL="107950" indent="0">
              <a:buNone/>
            </a:pPr>
            <a:r>
              <a:rPr lang="pl-PL" dirty="0"/>
              <a:t>Możliwość </a:t>
            </a:r>
            <a:r>
              <a:rPr lang="pl-PL" b="1" dirty="0"/>
              <a:t>dokonania zmian </a:t>
            </a:r>
            <a:r>
              <a:rPr lang="pl-PL" dirty="0"/>
              <a:t>na liście preferencji oddziałów dla zweryfikowanych </a:t>
            </a:r>
            <a:r>
              <a:rPr lang="pl-PL" dirty="0" smtClean="0"/>
              <a:t>wniosków – </a:t>
            </a:r>
            <a:r>
              <a:rPr lang="pl-PL" b="1" dirty="0">
                <a:solidFill>
                  <a:srgbClr val="0000FF"/>
                </a:solidFill>
              </a:rPr>
              <a:t>od </a:t>
            </a:r>
            <a:r>
              <a:rPr lang="pl-PL" b="1" dirty="0" smtClean="0">
                <a:solidFill>
                  <a:srgbClr val="0000FF"/>
                </a:solidFill>
              </a:rPr>
              <a:t>4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do </a:t>
            </a:r>
            <a:r>
              <a:rPr lang="pl-PL" b="1" dirty="0" smtClean="0">
                <a:solidFill>
                  <a:srgbClr val="0000FF"/>
                </a:solidFill>
              </a:rPr>
              <a:t>10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r., do godz. 15:00.</a:t>
            </a:r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buNone/>
            </a:pPr>
            <a:r>
              <a:rPr lang="pl-PL" b="1" dirty="0" smtClean="0"/>
              <a:t>Uzupełnienie </a:t>
            </a:r>
            <a:r>
              <a:rPr lang="pl-PL" b="1" dirty="0"/>
              <a:t>wniosku </a:t>
            </a:r>
            <a:r>
              <a:rPr lang="pl-PL" sz="2800" dirty="0" smtClean="0"/>
              <a:t>(</a:t>
            </a:r>
            <a:r>
              <a:rPr lang="pl-PL" sz="2800" dirty="0"/>
              <a:t>w przypadku prowadzenia naboru za pomocą środków komunikacji elektronicznej wniosek uzupełnia się tylko w szkole pierwszego wyboru)</a:t>
            </a:r>
            <a:r>
              <a:rPr lang="pl-PL" dirty="0"/>
              <a:t> </a:t>
            </a:r>
            <a:r>
              <a:rPr lang="pl-PL" dirty="0" smtClean="0"/>
              <a:t> o </a:t>
            </a:r>
            <a:r>
              <a:rPr lang="pl-PL" b="1" dirty="0"/>
              <a:t>kopię świadectwa </a:t>
            </a:r>
            <a:r>
              <a:rPr lang="pl-PL" dirty="0"/>
              <a:t>ukończenia szkoły podstawowej oraz </a:t>
            </a:r>
            <a:r>
              <a:rPr lang="pl-PL" b="1" dirty="0"/>
              <a:t>kopię zaświadczenia</a:t>
            </a:r>
            <a:r>
              <a:rPr lang="pl-PL" dirty="0"/>
              <a:t> o wynikach egzaminu ósmoklasisty – </a:t>
            </a:r>
            <a:r>
              <a:rPr lang="pl-PL" b="1" dirty="0">
                <a:solidFill>
                  <a:srgbClr val="0000FF"/>
                </a:solidFill>
              </a:rPr>
              <a:t>od </a:t>
            </a:r>
            <a:r>
              <a:rPr lang="pl-PL" b="1" dirty="0" smtClean="0">
                <a:solidFill>
                  <a:srgbClr val="0000FF"/>
                </a:solidFill>
              </a:rPr>
              <a:t>6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</a:t>
            </a:r>
            <a:r>
              <a:rPr lang="pl-PL" b="1" dirty="0" smtClean="0">
                <a:solidFill>
                  <a:srgbClr val="0000FF"/>
                </a:solidFill>
              </a:rPr>
              <a:t>         do 10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godz. 15:00.</a:t>
            </a:r>
          </a:p>
          <a:p>
            <a:pPr marL="10795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577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dirty="0"/>
              <a:t>Podanie do publicznej wiadomości </a:t>
            </a:r>
            <a:r>
              <a:rPr lang="pl-PL" dirty="0" smtClean="0"/>
              <a:t>listy </a:t>
            </a:r>
            <a:r>
              <a:rPr lang="pl-PL" dirty="0"/>
              <a:t>kandydatów </a:t>
            </a:r>
            <a:r>
              <a:rPr lang="pl-PL" b="1" dirty="0"/>
              <a:t>zakwalifikowanych i </a:t>
            </a:r>
            <a:r>
              <a:rPr lang="pl-PL" b="1" dirty="0" smtClean="0"/>
              <a:t>niezakwalifikowanych </a:t>
            </a:r>
            <a:r>
              <a:rPr lang="pl-PL" dirty="0" smtClean="0"/>
              <a:t>–     </a:t>
            </a:r>
            <a:r>
              <a:rPr lang="pl-PL" b="1" dirty="0" smtClean="0">
                <a:solidFill>
                  <a:srgbClr val="0000FF"/>
                </a:solidFill>
              </a:rPr>
              <a:t>14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do godz. </a:t>
            </a:r>
            <a:r>
              <a:rPr lang="pl-PL" b="1" dirty="0" smtClean="0">
                <a:solidFill>
                  <a:srgbClr val="0000FF"/>
                </a:solidFill>
              </a:rPr>
              <a:t>12:00</a:t>
            </a:r>
            <a:r>
              <a:rPr lang="pl-PL" dirty="0" smtClean="0"/>
              <a:t>.</a:t>
            </a:r>
            <a:endParaRPr lang="pl-PL" dirty="0"/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buNone/>
            </a:pPr>
            <a:r>
              <a:rPr lang="pl-PL" dirty="0" smtClean="0"/>
              <a:t>Wydanie </a:t>
            </a:r>
            <a:r>
              <a:rPr lang="pl-PL" dirty="0"/>
              <a:t>przez szkołę prowadzącą kształcenie zawodowe </a:t>
            </a:r>
            <a:r>
              <a:rPr lang="pl-PL" b="1" dirty="0"/>
              <a:t>skierowania na badanie lekarskie </a:t>
            </a:r>
            <a:r>
              <a:rPr lang="pl-PL" dirty="0"/>
              <a:t>kandydatowi z listy kandydatów zakwalifikowanych, który dokonał wyboru kształcenia w danym </a:t>
            </a:r>
            <a:r>
              <a:rPr lang="pl-PL" dirty="0" smtClean="0"/>
              <a:t>zawodzie – </a:t>
            </a:r>
            <a:r>
              <a:rPr lang="pl-PL" b="1" dirty="0">
                <a:solidFill>
                  <a:srgbClr val="0000FF"/>
                </a:solidFill>
              </a:rPr>
              <a:t>od </a:t>
            </a:r>
            <a:r>
              <a:rPr lang="pl-PL" b="1" dirty="0" smtClean="0">
                <a:solidFill>
                  <a:srgbClr val="0000FF"/>
                </a:solidFill>
              </a:rPr>
              <a:t>24 </a:t>
            </a:r>
            <a:r>
              <a:rPr lang="pl-PL" b="1" dirty="0">
                <a:solidFill>
                  <a:srgbClr val="0000FF"/>
                </a:solidFill>
              </a:rPr>
              <a:t>kwietnia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do </a:t>
            </a:r>
            <a:r>
              <a:rPr lang="pl-PL" b="1" dirty="0" smtClean="0">
                <a:solidFill>
                  <a:srgbClr val="0000FF"/>
                </a:solidFill>
              </a:rPr>
              <a:t>17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</a:t>
            </a:r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58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b="1" dirty="0"/>
              <a:t>Potwierdzenie</a:t>
            </a:r>
            <a:r>
              <a:rPr lang="pl-PL" dirty="0"/>
              <a:t> przez rodzica kandydata </a:t>
            </a:r>
            <a:r>
              <a:rPr lang="pl-PL" b="1" dirty="0" smtClean="0"/>
              <a:t>woli </a:t>
            </a:r>
            <a:r>
              <a:rPr lang="pl-PL" b="1" dirty="0"/>
              <a:t>podjęcia </a:t>
            </a:r>
            <a:r>
              <a:rPr lang="pl-PL" b="1" dirty="0" smtClean="0"/>
              <a:t>nauki </a:t>
            </a:r>
            <a:r>
              <a:rPr lang="pl-PL" dirty="0" smtClean="0"/>
              <a:t>w danej szkole, do której kandydat został zakwalifikowany, w postaci </a:t>
            </a:r>
            <a:r>
              <a:rPr lang="pl-PL" dirty="0"/>
              <a:t>przedłożenia </a:t>
            </a:r>
            <a:r>
              <a:rPr lang="pl-PL" b="1" dirty="0"/>
              <a:t>oryginału świadectwa</a:t>
            </a:r>
            <a:r>
              <a:rPr lang="pl-PL" dirty="0"/>
              <a:t> ukończenia szkoły i </a:t>
            </a:r>
            <a:r>
              <a:rPr lang="pl-PL" b="1" dirty="0"/>
              <a:t>oryginału</a:t>
            </a:r>
            <a:r>
              <a:rPr lang="pl-PL" dirty="0"/>
              <a:t> </a:t>
            </a:r>
            <a:r>
              <a:rPr lang="pl-PL" b="1" dirty="0" smtClean="0"/>
              <a:t>zaświadczenia</a:t>
            </a:r>
            <a:r>
              <a:rPr lang="pl-PL" dirty="0" smtClean="0"/>
              <a:t> o </a:t>
            </a:r>
            <a:r>
              <a:rPr lang="pl-PL" dirty="0"/>
              <a:t>wynikach egzaminu ósmoklasisty</a:t>
            </a:r>
            <a:r>
              <a:rPr lang="pl-PL" dirty="0" smtClean="0"/>
              <a:t>, </a:t>
            </a:r>
            <a:r>
              <a:rPr lang="pl-PL" dirty="0"/>
              <a:t>a w przypadku szkoły prowadzącej kształcenie zawodowe także zaświadczenia lekarskiego zawierającego orzeczenie o braku przeciwskazań zdrowotnych do podjęcia praktycznej nauki zawodu </a:t>
            </a:r>
            <a:r>
              <a:rPr lang="pl-PL" dirty="0" smtClean="0"/>
              <a:t>– </a:t>
            </a:r>
            <a:r>
              <a:rPr lang="pl-PL" b="1" dirty="0">
                <a:solidFill>
                  <a:srgbClr val="0000FF"/>
                </a:solidFill>
              </a:rPr>
              <a:t>od </a:t>
            </a:r>
            <a:r>
              <a:rPr lang="pl-PL" b="1" dirty="0" smtClean="0">
                <a:solidFill>
                  <a:srgbClr val="0000FF"/>
                </a:solidFill>
              </a:rPr>
              <a:t>14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godz. </a:t>
            </a:r>
            <a:r>
              <a:rPr lang="pl-PL" b="1" dirty="0" smtClean="0">
                <a:solidFill>
                  <a:srgbClr val="0000FF"/>
                </a:solidFill>
              </a:rPr>
              <a:t>12:00   </a:t>
            </a:r>
            <a:r>
              <a:rPr lang="pl-PL" b="1" dirty="0">
                <a:solidFill>
                  <a:srgbClr val="0000FF"/>
                </a:solidFill>
              </a:rPr>
              <a:t>do </a:t>
            </a:r>
            <a:r>
              <a:rPr lang="pl-PL" b="1" dirty="0" smtClean="0">
                <a:solidFill>
                  <a:srgbClr val="0000FF"/>
                </a:solidFill>
              </a:rPr>
              <a:t>20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godz. </a:t>
            </a:r>
            <a:r>
              <a:rPr lang="pl-PL" b="1" dirty="0" smtClean="0">
                <a:solidFill>
                  <a:srgbClr val="0000FF"/>
                </a:solidFill>
              </a:rPr>
              <a:t>12:00</a:t>
            </a:r>
            <a:r>
              <a:rPr lang="pl-PL" dirty="0" smtClean="0"/>
              <a:t>.</a:t>
            </a:r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2177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>
                <a:solidFill>
                  <a:srgbClr val="7030A0"/>
                </a:solidFill>
              </a:rPr>
              <a:t>Terminy w postępowaniu rekrutacyjnym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7784" y="1619597"/>
            <a:ext cx="9577064" cy="5275957"/>
          </a:xfrm>
        </p:spPr>
        <p:txBody>
          <a:bodyPr/>
          <a:lstStyle/>
          <a:p>
            <a:pPr marL="107950" indent="0">
              <a:buNone/>
            </a:pPr>
            <a:r>
              <a:rPr lang="pl-PL" dirty="0"/>
              <a:t>Podanie do publicznej wiadomości przez komisję rekrutacyjną </a:t>
            </a:r>
            <a:r>
              <a:rPr lang="pl-PL" b="1" dirty="0"/>
              <a:t>listy kandydatów przyjętych i kandydatów nieprzyjętych</a:t>
            </a:r>
            <a:r>
              <a:rPr lang="pl-PL" dirty="0"/>
              <a:t> </a:t>
            </a:r>
            <a:r>
              <a:rPr lang="pl-PL" dirty="0" smtClean="0"/>
              <a:t>– </a:t>
            </a:r>
            <a:r>
              <a:rPr lang="pl-PL" b="1" dirty="0" smtClean="0">
                <a:solidFill>
                  <a:srgbClr val="0000FF"/>
                </a:solidFill>
              </a:rPr>
              <a:t>21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r. do godz. </a:t>
            </a:r>
            <a:r>
              <a:rPr lang="pl-PL" b="1" dirty="0" smtClean="0">
                <a:solidFill>
                  <a:srgbClr val="0000FF"/>
                </a:solidFill>
              </a:rPr>
              <a:t>12:00</a:t>
            </a:r>
            <a:endParaRPr lang="pl-PL" b="1" dirty="0">
              <a:solidFill>
                <a:srgbClr val="0000FF"/>
              </a:solidFill>
            </a:endParaRPr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buNone/>
            </a:pPr>
            <a:r>
              <a:rPr lang="pl-PL" dirty="0" smtClean="0"/>
              <a:t>Opublikowanie </a:t>
            </a:r>
            <a:r>
              <a:rPr lang="pl-PL" dirty="0"/>
              <a:t>przez kuratora oświaty informacji o liczbie wolnych </a:t>
            </a:r>
            <a:r>
              <a:rPr lang="pl-PL" dirty="0" smtClean="0"/>
              <a:t>miejsc – </a:t>
            </a:r>
            <a:r>
              <a:rPr lang="pl-PL" b="1" dirty="0">
                <a:solidFill>
                  <a:srgbClr val="0000FF"/>
                </a:solidFill>
              </a:rPr>
              <a:t>do </a:t>
            </a:r>
            <a:r>
              <a:rPr lang="pl-PL" b="1" dirty="0" smtClean="0">
                <a:solidFill>
                  <a:srgbClr val="0000FF"/>
                </a:solidFill>
              </a:rPr>
              <a:t>21 </a:t>
            </a:r>
            <a:r>
              <a:rPr lang="pl-PL" b="1" dirty="0">
                <a:solidFill>
                  <a:srgbClr val="0000FF"/>
                </a:solidFill>
              </a:rPr>
              <a:t>lipca </a:t>
            </a:r>
            <a:r>
              <a:rPr lang="pl-PL" b="1" dirty="0" smtClean="0">
                <a:solidFill>
                  <a:srgbClr val="0000FF"/>
                </a:solidFill>
              </a:rPr>
              <a:t>2023 </a:t>
            </a:r>
            <a:r>
              <a:rPr lang="pl-PL" b="1" dirty="0">
                <a:solidFill>
                  <a:srgbClr val="0000FF"/>
                </a:solidFill>
              </a:rPr>
              <a:t>r</a:t>
            </a:r>
            <a:r>
              <a:rPr lang="pl-PL" dirty="0" smtClean="0"/>
              <a:t>. </a:t>
            </a:r>
            <a:r>
              <a:rPr lang="pl-PL" b="1" dirty="0" smtClean="0">
                <a:solidFill>
                  <a:srgbClr val="0000FF"/>
                </a:solidFill>
              </a:rPr>
              <a:t>do godz. 13:00</a:t>
            </a:r>
            <a:endParaRPr lang="pl-PL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0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Terminy w postępowaniu uzupełniającym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768" y="1331565"/>
            <a:ext cx="9721080" cy="5563989"/>
          </a:xfrm>
        </p:spPr>
        <p:txBody>
          <a:bodyPr/>
          <a:lstStyle/>
          <a:p>
            <a:pPr marL="107950" indent="0">
              <a:buNone/>
            </a:pPr>
            <a:r>
              <a:rPr lang="pl-PL" sz="3000" b="1" dirty="0"/>
              <a:t>Złożenie wniosku </a:t>
            </a:r>
            <a:r>
              <a:rPr lang="pl-PL" sz="3000" dirty="0" smtClean="0"/>
              <a:t>– od 21 </a:t>
            </a:r>
            <a:r>
              <a:rPr lang="pl-PL" sz="3000" dirty="0"/>
              <a:t>lipca </a:t>
            </a:r>
            <a:r>
              <a:rPr lang="pl-PL" sz="3000" dirty="0" smtClean="0"/>
              <a:t>2023 </a:t>
            </a:r>
            <a:r>
              <a:rPr lang="pl-PL" sz="3000" dirty="0"/>
              <a:t>godz. 12:00 </a:t>
            </a:r>
            <a:r>
              <a:rPr lang="pl-PL" sz="3000" dirty="0" smtClean="0"/>
              <a:t>do  26 </a:t>
            </a:r>
            <a:r>
              <a:rPr lang="pl-PL" sz="3000" dirty="0"/>
              <a:t>lipca </a:t>
            </a:r>
            <a:r>
              <a:rPr lang="pl-PL" sz="3000" dirty="0" smtClean="0"/>
              <a:t>2023 </a:t>
            </a:r>
            <a:r>
              <a:rPr lang="pl-PL" sz="3000" dirty="0"/>
              <a:t>r. do godz. 12:00</a:t>
            </a:r>
            <a:r>
              <a:rPr lang="pl-PL" sz="3000" dirty="0" smtClean="0"/>
              <a:t>.</a:t>
            </a:r>
          </a:p>
          <a:p>
            <a:pPr marL="107950" indent="0">
              <a:buNone/>
            </a:pPr>
            <a:r>
              <a:rPr lang="pl-PL" sz="3000" b="1" dirty="0" smtClean="0"/>
              <a:t>Przeprowadzenie prób </a:t>
            </a:r>
            <a:r>
              <a:rPr lang="pl-PL" sz="3000" b="1" dirty="0"/>
              <a:t>sprawności </a:t>
            </a:r>
            <a:r>
              <a:rPr lang="pl-PL" sz="3000" dirty="0"/>
              <a:t>– </a:t>
            </a:r>
            <a:r>
              <a:rPr lang="pl-PL" sz="3000" dirty="0" smtClean="0"/>
              <a:t>od 27 lipca 2023 </a:t>
            </a:r>
            <a:r>
              <a:rPr lang="pl-PL" sz="3000" dirty="0"/>
              <a:t>r. do </a:t>
            </a:r>
            <a:r>
              <a:rPr lang="pl-PL" sz="3000" dirty="0" smtClean="0"/>
              <a:t>28 lipca 2023 </a:t>
            </a:r>
            <a:r>
              <a:rPr lang="pl-PL" sz="3000" dirty="0"/>
              <a:t>r</a:t>
            </a:r>
            <a:r>
              <a:rPr lang="pl-PL" sz="3000" dirty="0" smtClean="0"/>
              <a:t>.</a:t>
            </a:r>
          </a:p>
          <a:p>
            <a:pPr marL="107950" indent="0">
              <a:buNone/>
            </a:pPr>
            <a:r>
              <a:rPr lang="pl-PL" sz="3000" b="1" dirty="0"/>
              <a:t>Podanie </a:t>
            </a:r>
            <a:r>
              <a:rPr lang="pl-PL" sz="3000" b="1" dirty="0" smtClean="0"/>
              <a:t>listy </a:t>
            </a:r>
            <a:r>
              <a:rPr lang="pl-PL" sz="3000" b="1" dirty="0"/>
              <a:t>kandydatów zakwalifikowanych </a:t>
            </a:r>
            <a:r>
              <a:rPr lang="pl-PL" sz="3000" dirty="0" smtClean="0"/>
              <a:t>–         1 </a:t>
            </a:r>
            <a:r>
              <a:rPr lang="pl-PL" sz="3000" dirty="0"/>
              <a:t>sierpnia </a:t>
            </a:r>
            <a:r>
              <a:rPr lang="pl-PL" sz="3000" dirty="0" smtClean="0"/>
              <a:t>2023 </a:t>
            </a:r>
            <a:r>
              <a:rPr lang="pl-PL" sz="3000" dirty="0"/>
              <a:t>r. do godz. 12:00</a:t>
            </a:r>
            <a:r>
              <a:rPr lang="pl-PL" sz="3000" dirty="0" smtClean="0"/>
              <a:t>.</a:t>
            </a:r>
          </a:p>
          <a:p>
            <a:pPr marL="107950" indent="0">
              <a:buNone/>
            </a:pPr>
            <a:r>
              <a:rPr lang="pl-PL" sz="3000" b="1" dirty="0"/>
              <a:t>Potwierdzenie </a:t>
            </a:r>
            <a:r>
              <a:rPr lang="pl-PL" sz="3000" b="1" dirty="0" smtClean="0"/>
              <a:t>woli </a:t>
            </a:r>
            <a:r>
              <a:rPr lang="pl-PL" sz="3000" b="1" dirty="0"/>
              <a:t>podjęcia </a:t>
            </a:r>
            <a:r>
              <a:rPr lang="pl-PL" sz="3000" b="1" dirty="0" smtClean="0"/>
              <a:t>nauki </a:t>
            </a:r>
            <a:r>
              <a:rPr lang="pl-PL" sz="3000" dirty="0" smtClean="0"/>
              <a:t>– </a:t>
            </a:r>
            <a:r>
              <a:rPr lang="pl-PL" sz="3000" dirty="0"/>
              <a:t>od </a:t>
            </a:r>
            <a:r>
              <a:rPr lang="pl-PL" sz="3000" dirty="0" smtClean="0"/>
              <a:t>1 </a:t>
            </a:r>
            <a:r>
              <a:rPr lang="pl-PL" sz="3000" dirty="0"/>
              <a:t>sierpnia </a:t>
            </a:r>
            <a:r>
              <a:rPr lang="pl-PL" sz="3000" dirty="0" smtClean="0"/>
              <a:t>2023 </a:t>
            </a:r>
            <a:r>
              <a:rPr lang="pl-PL" sz="3000" dirty="0"/>
              <a:t>r. godz. 12:00 do </a:t>
            </a:r>
            <a:r>
              <a:rPr lang="pl-PL" sz="3000" dirty="0" smtClean="0"/>
              <a:t>4 </a:t>
            </a:r>
            <a:r>
              <a:rPr lang="pl-PL" sz="3000" dirty="0"/>
              <a:t>sierpnia </a:t>
            </a:r>
            <a:r>
              <a:rPr lang="pl-PL" sz="3000" dirty="0" smtClean="0"/>
              <a:t>2023 </a:t>
            </a:r>
            <a:r>
              <a:rPr lang="pl-PL" sz="3000" dirty="0"/>
              <a:t>r. godz. 12:00. </a:t>
            </a:r>
            <a:endParaRPr lang="pl-PL" sz="3000" dirty="0" smtClean="0"/>
          </a:p>
          <a:p>
            <a:pPr marL="107950" indent="0">
              <a:buNone/>
            </a:pPr>
            <a:r>
              <a:rPr lang="pl-PL" sz="3000" b="1" dirty="0"/>
              <a:t>Podanie </a:t>
            </a:r>
            <a:r>
              <a:rPr lang="pl-PL" sz="3000" b="1" dirty="0" smtClean="0"/>
              <a:t>listy </a:t>
            </a:r>
            <a:r>
              <a:rPr lang="pl-PL" sz="3000" b="1" dirty="0"/>
              <a:t>kandydatów przyjętych </a:t>
            </a:r>
            <a:r>
              <a:rPr lang="pl-PL" sz="3000" b="1" dirty="0" smtClean="0"/>
              <a:t>i nieprzyjętych </a:t>
            </a:r>
            <a:r>
              <a:rPr lang="pl-PL" sz="3000" dirty="0" smtClean="0"/>
              <a:t>–   7 </a:t>
            </a:r>
            <a:r>
              <a:rPr lang="pl-PL" sz="3000" dirty="0"/>
              <a:t>sierpnia </a:t>
            </a:r>
            <a:r>
              <a:rPr lang="pl-PL" sz="3000" dirty="0" smtClean="0"/>
              <a:t>2023 </a:t>
            </a:r>
            <a:r>
              <a:rPr lang="pl-PL" sz="3000" dirty="0"/>
              <a:t>r. do godz. 12:00</a:t>
            </a:r>
            <a:r>
              <a:rPr lang="pl-PL" sz="3000" dirty="0" smtClean="0"/>
              <a:t>.</a:t>
            </a:r>
          </a:p>
          <a:p>
            <a:pPr marL="107950" indent="0">
              <a:buNone/>
            </a:pPr>
            <a:r>
              <a:rPr lang="pl-PL" sz="3000" b="1" dirty="0" smtClean="0"/>
              <a:t>Lista </a:t>
            </a:r>
            <a:r>
              <a:rPr lang="pl-PL" sz="3000" b="1" dirty="0"/>
              <a:t>wolnych miejsc </a:t>
            </a:r>
            <a:r>
              <a:rPr lang="pl-PL" sz="3000" dirty="0" smtClean="0"/>
              <a:t>– 8 </a:t>
            </a:r>
            <a:r>
              <a:rPr lang="pl-PL" sz="3000" dirty="0"/>
              <a:t>sierpnia </a:t>
            </a:r>
            <a:r>
              <a:rPr lang="pl-PL" sz="3000" dirty="0" smtClean="0"/>
              <a:t>2023 </a:t>
            </a:r>
            <a:r>
              <a:rPr lang="pl-PL" sz="3000" dirty="0"/>
              <a:t>r.</a:t>
            </a:r>
            <a:endParaRPr lang="pl-PL" sz="3000" dirty="0" smtClean="0"/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r>
              <a:rPr lang="pl-PL" dirty="0" smtClean="0"/>
              <a:t>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9026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179437"/>
            <a:ext cx="10080624" cy="1152128"/>
          </a:xfrm>
        </p:spPr>
        <p:txBody>
          <a:bodyPr/>
          <a:lstStyle/>
          <a:p>
            <a:r>
              <a:rPr lang="pl-PL" sz="3200" b="1" dirty="0" smtClean="0">
                <a:solidFill>
                  <a:srgbClr val="7030A0"/>
                </a:solidFill>
              </a:rPr>
              <a:t>Systemy rekrutacji elektronicznej</a:t>
            </a:r>
            <a:endParaRPr lang="pl-PL" sz="3200" b="1" dirty="0">
              <a:solidFill>
                <a:srgbClr val="7030A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768" y="1331565"/>
            <a:ext cx="9721080" cy="5563989"/>
          </a:xfrm>
        </p:spPr>
        <p:txBody>
          <a:bodyPr/>
          <a:lstStyle/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miasto Łódź, LO PŁ,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LO UŁ, powiat łowicki			</a:t>
            </a:r>
            <a:r>
              <a:rPr lang="pl-PL" b="1" dirty="0" smtClean="0"/>
              <a:t>PCSS</a:t>
            </a:r>
            <a:r>
              <a:rPr lang="pl-PL" dirty="0" smtClean="0"/>
              <a:t>		</a:t>
            </a:r>
            <a:r>
              <a:rPr lang="pl-PL" dirty="0" smtClean="0">
                <a:solidFill>
                  <a:srgbClr val="0000FF"/>
                </a:solidFill>
              </a:rPr>
              <a:t>nabor.pcss.pl</a:t>
            </a:r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spcAft>
                <a:spcPts val="0"/>
              </a:spcAft>
              <a:buNone/>
            </a:pPr>
            <a:r>
              <a:rPr lang="pl-PL" dirty="0"/>
              <a:t>Skierniewice, Piotrków </a:t>
            </a:r>
            <a:r>
              <a:rPr lang="pl-PL" dirty="0" smtClean="0"/>
              <a:t>Tryb. 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powiaty: zgierski, łaski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pabianicki, brzeziński,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łódzki wsch., łęczycki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kutnowski, poddębicki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sieradzki, bełchatowski,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zduńskowolski, wieluński</a:t>
            </a:r>
          </a:p>
          <a:p>
            <a:pPr marL="107950" indent="0">
              <a:spcAft>
                <a:spcPts val="0"/>
              </a:spcAft>
              <a:buNone/>
            </a:pPr>
            <a:r>
              <a:rPr lang="pl-PL" dirty="0" smtClean="0"/>
              <a:t>tomaszowski i inne		    </a:t>
            </a:r>
            <a:r>
              <a:rPr lang="pl-PL" b="1" dirty="0" err="1" smtClean="0"/>
              <a:t>Vulcan</a:t>
            </a:r>
            <a:r>
              <a:rPr lang="pl-PL" dirty="0" smtClean="0"/>
              <a:t>		</a:t>
            </a:r>
            <a:r>
              <a:rPr lang="pl-PL" dirty="0" smtClean="0">
                <a:solidFill>
                  <a:srgbClr val="0000FF"/>
                </a:solidFill>
              </a:rPr>
              <a:t>lodzkie.edu.com.pl</a:t>
            </a:r>
          </a:p>
          <a:p>
            <a:pPr marL="107950" indent="0">
              <a:buNone/>
            </a:pPr>
            <a:endParaRPr lang="pl-PL" dirty="0" smtClean="0"/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r>
              <a:rPr lang="pl-PL" dirty="0" smtClean="0"/>
              <a:t>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0330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MS Gothic"/>
        <a:cs typeface="MS Gothic"/>
      </a:majorFont>
      <a:minorFont>
        <a:latin typeface="Arial"/>
        <a:ea typeface="MS Gothic"/>
        <a:cs typeface="MS Gothic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zablon_IBO">
  <a:themeElements>
    <a:clrScheme name="1_szablon_IBO 1">
      <a:dk1>
        <a:srgbClr val="000000"/>
      </a:dk1>
      <a:lt1>
        <a:srgbClr val="FFFFFF"/>
      </a:lt1>
      <a:dk2>
        <a:srgbClr val="983006"/>
      </a:dk2>
      <a:lt2>
        <a:srgbClr val="DDDDDD"/>
      </a:lt2>
      <a:accent1>
        <a:srgbClr val="FDEC1A"/>
      </a:accent1>
      <a:accent2>
        <a:srgbClr val="E6851A"/>
      </a:accent2>
      <a:accent3>
        <a:srgbClr val="FFFFFF"/>
      </a:accent3>
      <a:accent4>
        <a:srgbClr val="000000"/>
      </a:accent4>
      <a:accent5>
        <a:srgbClr val="FEF4AB"/>
      </a:accent5>
      <a:accent6>
        <a:srgbClr val="D07816"/>
      </a:accent6>
      <a:hlink>
        <a:srgbClr val="D35813"/>
      </a:hlink>
      <a:folHlink>
        <a:srgbClr val="983006"/>
      </a:folHlink>
    </a:clrScheme>
    <a:fontScheme name="1_szablon_IBO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lnDef>
  </a:objectDefaults>
  <a:extraClrSchemeLst>
    <a:extraClrScheme>
      <a:clrScheme name="1_szablon_IBO 1">
        <a:dk1>
          <a:srgbClr val="000000"/>
        </a:dk1>
        <a:lt1>
          <a:srgbClr val="FFFFFF"/>
        </a:lt1>
        <a:dk2>
          <a:srgbClr val="983006"/>
        </a:dk2>
        <a:lt2>
          <a:srgbClr val="DDDDDD"/>
        </a:lt2>
        <a:accent1>
          <a:srgbClr val="FDEC1A"/>
        </a:accent1>
        <a:accent2>
          <a:srgbClr val="E6851A"/>
        </a:accent2>
        <a:accent3>
          <a:srgbClr val="FFFFFF"/>
        </a:accent3>
        <a:accent4>
          <a:srgbClr val="000000"/>
        </a:accent4>
        <a:accent5>
          <a:srgbClr val="FEF4AB"/>
        </a:accent5>
        <a:accent6>
          <a:srgbClr val="D07816"/>
        </a:accent6>
        <a:hlink>
          <a:srgbClr val="D35813"/>
        </a:hlink>
        <a:folHlink>
          <a:srgbClr val="98300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zablon_IBO">
  <a:themeElements>
    <a:clrScheme name="Przejrzystość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szablon_IBO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lnDef>
  </a:objectDefaults>
  <a:extraClrSchemeLst>
    <a:extraClrScheme>
      <a:clrScheme name="szablon_IBO 1">
        <a:dk1>
          <a:srgbClr val="000000"/>
        </a:dk1>
        <a:lt1>
          <a:srgbClr val="FFFFFF"/>
        </a:lt1>
        <a:dk2>
          <a:srgbClr val="983006"/>
        </a:dk2>
        <a:lt2>
          <a:srgbClr val="DDDDDD"/>
        </a:lt2>
        <a:accent1>
          <a:srgbClr val="FDEC1A"/>
        </a:accent1>
        <a:accent2>
          <a:srgbClr val="E6851A"/>
        </a:accent2>
        <a:accent3>
          <a:srgbClr val="FFFFFF"/>
        </a:accent3>
        <a:accent4>
          <a:srgbClr val="000000"/>
        </a:accent4>
        <a:accent5>
          <a:srgbClr val="FEF4AB"/>
        </a:accent5>
        <a:accent6>
          <a:srgbClr val="D07816"/>
        </a:accent6>
        <a:hlink>
          <a:srgbClr val="D35813"/>
        </a:hlink>
        <a:folHlink>
          <a:srgbClr val="98300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szablon_IBO">
  <a:themeElements>
    <a:clrScheme name="1_szablon_IBO 1">
      <a:dk1>
        <a:srgbClr val="000000"/>
      </a:dk1>
      <a:lt1>
        <a:srgbClr val="FFFFFF"/>
      </a:lt1>
      <a:dk2>
        <a:srgbClr val="983006"/>
      </a:dk2>
      <a:lt2>
        <a:srgbClr val="DDDDDD"/>
      </a:lt2>
      <a:accent1>
        <a:srgbClr val="FDEC1A"/>
      </a:accent1>
      <a:accent2>
        <a:srgbClr val="E6851A"/>
      </a:accent2>
      <a:accent3>
        <a:srgbClr val="FFFFFF"/>
      </a:accent3>
      <a:accent4>
        <a:srgbClr val="000000"/>
      </a:accent4>
      <a:accent5>
        <a:srgbClr val="FEF4AB"/>
      </a:accent5>
      <a:accent6>
        <a:srgbClr val="D07816"/>
      </a:accent6>
      <a:hlink>
        <a:srgbClr val="D35813"/>
      </a:hlink>
      <a:folHlink>
        <a:srgbClr val="983006"/>
      </a:folHlink>
    </a:clrScheme>
    <a:fontScheme name="1_szablon_IBO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wizerland_Condpl" pitchFamily="34" charset="0"/>
            <a:cs typeface="Arial" charset="0"/>
          </a:defRPr>
        </a:defPPr>
      </a:lstStyle>
    </a:lnDef>
  </a:objectDefaults>
  <a:extraClrSchemeLst>
    <a:extraClrScheme>
      <a:clrScheme name="1_szablon_IBO 1">
        <a:dk1>
          <a:srgbClr val="000000"/>
        </a:dk1>
        <a:lt1>
          <a:srgbClr val="FFFFFF"/>
        </a:lt1>
        <a:dk2>
          <a:srgbClr val="983006"/>
        </a:dk2>
        <a:lt2>
          <a:srgbClr val="DDDDDD"/>
        </a:lt2>
        <a:accent1>
          <a:srgbClr val="FDEC1A"/>
        </a:accent1>
        <a:accent2>
          <a:srgbClr val="E6851A"/>
        </a:accent2>
        <a:accent3>
          <a:srgbClr val="FFFFFF"/>
        </a:accent3>
        <a:accent4>
          <a:srgbClr val="000000"/>
        </a:accent4>
        <a:accent5>
          <a:srgbClr val="FEF4AB"/>
        </a:accent5>
        <a:accent6>
          <a:srgbClr val="D07816"/>
        </a:accent6>
        <a:hlink>
          <a:srgbClr val="D35813"/>
        </a:hlink>
        <a:folHlink>
          <a:srgbClr val="98300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7770</TotalTime>
  <Words>3181</Words>
  <Application>Microsoft Office PowerPoint</Application>
  <PresentationFormat>Niestandardowy</PresentationFormat>
  <Paragraphs>272</Paragraphs>
  <Slides>42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4</vt:i4>
      </vt:variant>
      <vt:variant>
        <vt:lpstr>Tytuły slajdów</vt:lpstr>
      </vt:variant>
      <vt:variant>
        <vt:i4>42</vt:i4>
      </vt:variant>
    </vt:vector>
  </HeadingPairs>
  <TitlesOfParts>
    <vt:vector size="55" baseType="lpstr">
      <vt:lpstr>MS Gothic</vt:lpstr>
      <vt:lpstr>Arial</vt:lpstr>
      <vt:lpstr>Calibri</vt:lpstr>
      <vt:lpstr>Lato Black</vt:lpstr>
      <vt:lpstr>Lucida Sans Unicode</vt:lpstr>
      <vt:lpstr>Symbol</vt:lpstr>
      <vt:lpstr>Tahoma</vt:lpstr>
      <vt:lpstr>Times New Roman</vt:lpstr>
      <vt:lpstr>Wingdings</vt:lpstr>
      <vt:lpstr>Motyw pakietu Office</vt:lpstr>
      <vt:lpstr>1_szablon_IBO</vt:lpstr>
      <vt:lpstr>szablon_IBO</vt:lpstr>
      <vt:lpstr>2_szablon_IBO</vt:lpstr>
      <vt:lpstr>Rekrutacja  aktualnych uczniów klas VIII SP do szkół ponadpodstawowych na rok szkolny 2023/2024</vt:lpstr>
      <vt:lpstr>Rekrutacja do szkół ponadpodstawowych na rok szkolny 2023/2024</vt:lpstr>
      <vt:lpstr>Rekrutacja do szkół ponadpodstawowych na rok szkolny 2023/2024</vt:lpstr>
      <vt:lpstr>Podstawa prawna prowadzenia rekrutacji</vt:lpstr>
      <vt:lpstr>Podstawa prawna prowadzenia rekrutacji</vt:lpstr>
      <vt:lpstr>Rekrutacja do szkół ponadpodstawowych na rok szkolny 2023/2024</vt:lpstr>
      <vt:lpstr>Punkty uzyskiwane w postępowaniu rekrutacyjnym EGZAMIN ÓSMOKLASISTY</vt:lpstr>
      <vt:lpstr>Punkty uzyskiwane w postępowaniu rekrutacyjnym EGZAMIN ÓSMOKLASISTY</vt:lpstr>
      <vt:lpstr>Punkty uzyskiwane w postępowaniu rekrutacyjnym ŚWIADECTWO UKOŃCZENIA SZKOŁY PODST.</vt:lpstr>
      <vt:lpstr>Punkty uzyskiwane w postępowaniu rekrutacyjnym ŚWIADECTWO UKOŃCZENIA SZKOŁY PODST.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BILANS – maksymalna liczba punktów</vt:lpstr>
      <vt:lpstr>Rekrutacja do szkół ponadpodstawowych na rok szkolny 2023/2024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OSIĄGNIĘCIA w KONKURSACH</vt:lpstr>
      <vt:lpstr>Punkty uzyskiwane w postępowaniu rekrutacyjnym INNE OSIĄGNIĘCIA</vt:lpstr>
      <vt:lpstr>Rekrutacja do szkół ponadpodstawowych na rok szkolny 2023/2024</vt:lpstr>
      <vt:lpstr>Rekrutacja do szkół ponadpodstawowych INFORMATOR</vt:lpstr>
      <vt:lpstr>Rekrutacja do szkół ponadpodstawowych INFORMATOR</vt:lpstr>
      <vt:lpstr>Rekrutacja do szkół ponadpodstawowych na rok szkolny 2023/2024</vt:lpstr>
      <vt:lpstr>Terminy w postępowaniu rekrutacyjnym</vt:lpstr>
      <vt:lpstr>Terminy w postępowaniu rekrutacyjnym</vt:lpstr>
      <vt:lpstr>Terminy w postępowaniu rekrutacyjnym</vt:lpstr>
      <vt:lpstr>Terminy w postępowaniu rekrutacyjnym</vt:lpstr>
      <vt:lpstr>Terminy w postępowaniu rekrutacyjnym</vt:lpstr>
      <vt:lpstr>Terminy w postępowaniu rekrutacyjnym</vt:lpstr>
      <vt:lpstr>Terminy w postępowaniu uzupełniającym</vt:lpstr>
      <vt:lpstr>Systemy rekrutacji elektronicznej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aaa ppp</dc:creator>
  <cp:lastModifiedBy>User</cp:lastModifiedBy>
  <cp:revision>1156</cp:revision>
  <cp:lastPrinted>2021-11-16T12:17:31Z</cp:lastPrinted>
  <dcterms:modified xsi:type="dcterms:W3CDTF">2023-03-29T13:03:28Z</dcterms:modified>
</cp:coreProperties>
</file>